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8" r:id="rId4"/>
    <p:sldId id="287" r:id="rId5"/>
    <p:sldId id="288" r:id="rId6"/>
    <p:sldId id="281" r:id="rId7"/>
    <p:sldId id="266" r:id="rId8"/>
    <p:sldId id="268" r:id="rId9"/>
    <p:sldId id="286" r:id="rId10"/>
    <p:sldId id="284" r:id="rId11"/>
    <p:sldId id="283" r:id="rId12"/>
    <p:sldId id="275" r:id="rId13"/>
    <p:sldId id="282" r:id="rId14"/>
    <p:sldId id="289" r:id="rId15"/>
    <p:sldId id="28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0253F"/>
    <a:srgbClr val="050B15"/>
    <a:srgbClr val="08111E"/>
    <a:srgbClr val="0B1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akia.bailey\Desktop\Charts%20&amp;%20Spreadsheet_%20Sept%20201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Active Incidents in Industry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'Incident Reporting'!$G$52</c:f>
              <c:strCache>
                <c:ptCount val="1"/>
                <c:pt idx="0">
                  <c:v>Dec-14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Reporting'!$G$53:$G$65</c:f>
              <c:numCache>
                <c:formatCode>General</c:formatCode>
                <c:ptCount val="13"/>
                <c:pt idx="0">
                  <c:v>1818</c:v>
                </c:pt>
                <c:pt idx="1">
                  <c:v>1544</c:v>
                </c:pt>
                <c:pt idx="2">
                  <c:v>1090</c:v>
                </c:pt>
                <c:pt idx="3">
                  <c:v>1150</c:v>
                </c:pt>
                <c:pt idx="4">
                  <c:v>568</c:v>
                </c:pt>
                <c:pt idx="5">
                  <c:v>339</c:v>
                </c:pt>
                <c:pt idx="6">
                  <c:v>321</c:v>
                </c:pt>
                <c:pt idx="7">
                  <c:v>265</c:v>
                </c:pt>
                <c:pt idx="8">
                  <c:v>185</c:v>
                </c:pt>
                <c:pt idx="9">
                  <c:v>108</c:v>
                </c:pt>
                <c:pt idx="10">
                  <c:v>182</c:v>
                </c:pt>
                <c:pt idx="11">
                  <c:v>104</c:v>
                </c:pt>
                <c:pt idx="1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'Incident Reporting'!$H$52</c:f>
              <c:strCache>
                <c:ptCount val="1"/>
                <c:pt idx="0">
                  <c:v>Jan-15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Reporting'!$H$53:$H$65</c:f>
              <c:numCache>
                <c:formatCode>General</c:formatCode>
                <c:ptCount val="13"/>
                <c:pt idx="0">
                  <c:v>1600</c:v>
                </c:pt>
                <c:pt idx="1">
                  <c:v>1325</c:v>
                </c:pt>
                <c:pt idx="2">
                  <c:v>1028</c:v>
                </c:pt>
                <c:pt idx="3">
                  <c:v>1130</c:v>
                </c:pt>
                <c:pt idx="4">
                  <c:v>477</c:v>
                </c:pt>
                <c:pt idx="5">
                  <c:v>313</c:v>
                </c:pt>
                <c:pt idx="6">
                  <c:v>272</c:v>
                </c:pt>
                <c:pt idx="7">
                  <c:v>227</c:v>
                </c:pt>
                <c:pt idx="8">
                  <c:v>147</c:v>
                </c:pt>
                <c:pt idx="9">
                  <c:v>89</c:v>
                </c:pt>
                <c:pt idx="10">
                  <c:v>145</c:v>
                </c:pt>
                <c:pt idx="11">
                  <c:v>98</c:v>
                </c:pt>
                <c:pt idx="12">
                  <c:v>18</c:v>
                </c:pt>
              </c:numCache>
            </c:numRef>
          </c:val>
        </c:ser>
        <c:ser>
          <c:idx val="2"/>
          <c:order val="2"/>
          <c:tx>
            <c:strRef>
              <c:f>'Incident Reporting'!$I$52</c:f>
              <c:strCache>
                <c:ptCount val="1"/>
                <c:pt idx="0">
                  <c:v>Feb-15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Reporting'!$I$53:$I$65</c:f>
              <c:numCache>
                <c:formatCode>General</c:formatCode>
                <c:ptCount val="13"/>
                <c:pt idx="0">
                  <c:v>1556</c:v>
                </c:pt>
                <c:pt idx="1">
                  <c:v>1233</c:v>
                </c:pt>
                <c:pt idx="2">
                  <c:v>997</c:v>
                </c:pt>
                <c:pt idx="3">
                  <c:v>1086</c:v>
                </c:pt>
                <c:pt idx="4">
                  <c:v>470</c:v>
                </c:pt>
                <c:pt idx="5">
                  <c:v>305</c:v>
                </c:pt>
                <c:pt idx="6">
                  <c:v>259</c:v>
                </c:pt>
                <c:pt idx="7">
                  <c:v>207</c:v>
                </c:pt>
                <c:pt idx="8">
                  <c:v>149</c:v>
                </c:pt>
                <c:pt idx="9">
                  <c:v>80</c:v>
                </c:pt>
                <c:pt idx="10">
                  <c:v>143</c:v>
                </c:pt>
                <c:pt idx="11">
                  <c:v>92</c:v>
                </c:pt>
                <c:pt idx="12">
                  <c:v>16</c:v>
                </c:pt>
              </c:numCache>
            </c:numRef>
          </c:val>
        </c:ser>
        <c:ser>
          <c:idx val="3"/>
          <c:order val="3"/>
          <c:tx>
            <c:strRef>
              <c:f>'Incident Reporting'!$J$52</c:f>
              <c:strCache>
                <c:ptCount val="1"/>
                <c:pt idx="0">
                  <c:v>Mar-15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Reporting'!$J$53:$J$65</c:f>
              <c:numCache>
                <c:formatCode>General</c:formatCode>
                <c:ptCount val="13"/>
                <c:pt idx="0">
                  <c:v>1556</c:v>
                </c:pt>
                <c:pt idx="1">
                  <c:v>1320</c:v>
                </c:pt>
                <c:pt idx="2">
                  <c:v>1014</c:v>
                </c:pt>
                <c:pt idx="3">
                  <c:v>1100</c:v>
                </c:pt>
                <c:pt idx="4">
                  <c:v>504</c:v>
                </c:pt>
                <c:pt idx="5">
                  <c:v>316</c:v>
                </c:pt>
                <c:pt idx="6">
                  <c:v>288</c:v>
                </c:pt>
                <c:pt idx="7">
                  <c:v>217</c:v>
                </c:pt>
                <c:pt idx="8">
                  <c:v>158</c:v>
                </c:pt>
                <c:pt idx="9">
                  <c:v>87</c:v>
                </c:pt>
                <c:pt idx="10">
                  <c:v>149</c:v>
                </c:pt>
                <c:pt idx="11">
                  <c:v>82</c:v>
                </c:pt>
                <c:pt idx="12">
                  <c:v>15</c:v>
                </c:pt>
              </c:numCache>
            </c:numRef>
          </c:val>
        </c:ser>
        <c:ser>
          <c:idx val="4"/>
          <c:order val="4"/>
          <c:tx>
            <c:strRef>
              <c:f>'Incident Reporting'!$K$52</c:f>
              <c:strCache>
                <c:ptCount val="1"/>
                <c:pt idx="0">
                  <c:v>Apr-15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Reporting'!$K$53:$K$65</c:f>
              <c:numCache>
                <c:formatCode>General</c:formatCode>
                <c:ptCount val="13"/>
                <c:pt idx="0">
                  <c:v>1593</c:v>
                </c:pt>
                <c:pt idx="1">
                  <c:v>1405</c:v>
                </c:pt>
                <c:pt idx="2">
                  <c:v>1037</c:v>
                </c:pt>
                <c:pt idx="3">
                  <c:v>1134</c:v>
                </c:pt>
                <c:pt idx="4">
                  <c:v>563</c:v>
                </c:pt>
                <c:pt idx="5">
                  <c:v>345</c:v>
                </c:pt>
                <c:pt idx="6">
                  <c:v>302</c:v>
                </c:pt>
                <c:pt idx="7">
                  <c:v>255</c:v>
                </c:pt>
                <c:pt idx="8">
                  <c:v>162</c:v>
                </c:pt>
                <c:pt idx="9">
                  <c:v>92</c:v>
                </c:pt>
                <c:pt idx="10">
                  <c:v>147</c:v>
                </c:pt>
                <c:pt idx="11">
                  <c:v>91</c:v>
                </c:pt>
                <c:pt idx="12">
                  <c:v>17</c:v>
                </c:pt>
              </c:numCache>
            </c:numRef>
          </c:val>
        </c:ser>
        <c:ser>
          <c:idx val="5"/>
          <c:order val="5"/>
          <c:tx>
            <c:strRef>
              <c:f>'Incident Reporting'!$L$52</c:f>
              <c:strCache>
                <c:ptCount val="1"/>
                <c:pt idx="0">
                  <c:v>May-15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Reporting'!$L$53:$L$65</c:f>
              <c:numCache>
                <c:formatCode>General</c:formatCode>
                <c:ptCount val="13"/>
                <c:pt idx="0">
                  <c:v>1518</c:v>
                </c:pt>
                <c:pt idx="1">
                  <c:v>1308</c:v>
                </c:pt>
                <c:pt idx="2">
                  <c:v>984</c:v>
                </c:pt>
                <c:pt idx="3">
                  <c:v>1031</c:v>
                </c:pt>
                <c:pt idx="4">
                  <c:v>522</c:v>
                </c:pt>
                <c:pt idx="5">
                  <c:v>340</c:v>
                </c:pt>
                <c:pt idx="6">
                  <c:v>285</c:v>
                </c:pt>
                <c:pt idx="7">
                  <c:v>228</c:v>
                </c:pt>
                <c:pt idx="8">
                  <c:v>169</c:v>
                </c:pt>
                <c:pt idx="9">
                  <c:v>97</c:v>
                </c:pt>
                <c:pt idx="10">
                  <c:v>136</c:v>
                </c:pt>
                <c:pt idx="11">
                  <c:v>81</c:v>
                </c:pt>
                <c:pt idx="12">
                  <c:v>16</c:v>
                </c:pt>
              </c:numCache>
            </c:numRef>
          </c:val>
        </c:ser>
        <c:ser>
          <c:idx val="6"/>
          <c:order val="6"/>
          <c:tx>
            <c:strRef>
              <c:f>'Incident Reporting'!$M$52</c:f>
              <c:strCache>
                <c:ptCount val="1"/>
                <c:pt idx="0">
                  <c:v>Jun-15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Reporting'!$M$53:$M$65</c:f>
              <c:numCache>
                <c:formatCode>General</c:formatCode>
                <c:ptCount val="13"/>
                <c:pt idx="0">
                  <c:v>1395</c:v>
                </c:pt>
                <c:pt idx="1">
                  <c:v>1204</c:v>
                </c:pt>
                <c:pt idx="2">
                  <c:v>963</c:v>
                </c:pt>
                <c:pt idx="3">
                  <c:v>969</c:v>
                </c:pt>
                <c:pt idx="4">
                  <c:v>428</c:v>
                </c:pt>
                <c:pt idx="5">
                  <c:v>331</c:v>
                </c:pt>
                <c:pt idx="6">
                  <c:v>261</c:v>
                </c:pt>
                <c:pt idx="7">
                  <c:v>199</c:v>
                </c:pt>
                <c:pt idx="8">
                  <c:v>151</c:v>
                </c:pt>
                <c:pt idx="9">
                  <c:v>100</c:v>
                </c:pt>
                <c:pt idx="10">
                  <c:v>118</c:v>
                </c:pt>
                <c:pt idx="11">
                  <c:v>76</c:v>
                </c:pt>
                <c:pt idx="12">
                  <c:v>14</c:v>
                </c:pt>
              </c:numCache>
            </c:numRef>
          </c:val>
        </c:ser>
        <c:ser>
          <c:idx val="7"/>
          <c:order val="7"/>
          <c:tx>
            <c:strRef>
              <c:f>'Incident Reporting'!$N$52</c:f>
              <c:strCache>
                <c:ptCount val="1"/>
                <c:pt idx="0">
                  <c:v>Jul-15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Reporting'!$N$53:$N$65</c:f>
              <c:numCache>
                <c:formatCode>General</c:formatCode>
                <c:ptCount val="13"/>
                <c:pt idx="0">
                  <c:v>1701</c:v>
                </c:pt>
                <c:pt idx="1">
                  <c:v>1391</c:v>
                </c:pt>
                <c:pt idx="2">
                  <c:v>1092</c:v>
                </c:pt>
                <c:pt idx="3">
                  <c:v>1078</c:v>
                </c:pt>
                <c:pt idx="4">
                  <c:v>540</c:v>
                </c:pt>
                <c:pt idx="5">
                  <c:v>373</c:v>
                </c:pt>
                <c:pt idx="6">
                  <c:v>288</c:v>
                </c:pt>
                <c:pt idx="7">
                  <c:v>239</c:v>
                </c:pt>
                <c:pt idx="8">
                  <c:v>193</c:v>
                </c:pt>
                <c:pt idx="9">
                  <c:v>116</c:v>
                </c:pt>
                <c:pt idx="10">
                  <c:v>144</c:v>
                </c:pt>
                <c:pt idx="11">
                  <c:v>86</c:v>
                </c:pt>
                <c:pt idx="12">
                  <c:v>20</c:v>
                </c:pt>
              </c:numCache>
            </c:numRef>
          </c:val>
        </c:ser>
        <c:ser>
          <c:idx val="8"/>
          <c:order val="8"/>
          <c:tx>
            <c:strRef>
              <c:f>'Incident Reporting'!$O$52</c:f>
              <c:strCache>
                <c:ptCount val="1"/>
                <c:pt idx="0">
                  <c:v>Aug-15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Reporting'!$O$53:$O$65</c:f>
              <c:numCache>
                <c:formatCode>General</c:formatCode>
                <c:ptCount val="13"/>
                <c:pt idx="0">
                  <c:v>1612</c:v>
                </c:pt>
                <c:pt idx="1">
                  <c:v>1358</c:v>
                </c:pt>
                <c:pt idx="2">
                  <c:v>1063</c:v>
                </c:pt>
                <c:pt idx="3">
                  <c:v>1054</c:v>
                </c:pt>
                <c:pt idx="4">
                  <c:v>524</c:v>
                </c:pt>
                <c:pt idx="5">
                  <c:v>379</c:v>
                </c:pt>
                <c:pt idx="6">
                  <c:v>282</c:v>
                </c:pt>
                <c:pt idx="7">
                  <c:v>231</c:v>
                </c:pt>
                <c:pt idx="8">
                  <c:v>170</c:v>
                </c:pt>
                <c:pt idx="9">
                  <c:v>121</c:v>
                </c:pt>
                <c:pt idx="10">
                  <c:v>168</c:v>
                </c:pt>
                <c:pt idx="11">
                  <c:v>81</c:v>
                </c:pt>
                <c:pt idx="12">
                  <c:v>17</c:v>
                </c:pt>
              </c:numCache>
            </c:numRef>
          </c:val>
        </c:ser>
        <c:ser>
          <c:idx val="9"/>
          <c:order val="9"/>
          <c:tx>
            <c:strRef>
              <c:f>'Incident Reporting'!$P$52</c:f>
              <c:strCache>
                <c:ptCount val="1"/>
                <c:pt idx="0">
                  <c:v>Sep-15</c:v>
                </c:pt>
              </c:strCache>
            </c:strRef>
          </c:tx>
          <c:invertIfNegative val="0"/>
          <c:cat>
            <c:strRef>
              <c:f>'Incident Reporting'!$F$53:$F$65</c:f>
              <c:strCache>
                <c:ptCount val="13"/>
                <c:pt idx="0">
                  <c:v>Financial Considerations</c:v>
                </c:pt>
                <c:pt idx="1">
                  <c:v>Personal Conduct</c:v>
                </c:pt>
                <c:pt idx="2">
                  <c:v>Criminal Conduct</c:v>
                </c:pt>
                <c:pt idx="3">
                  <c:v>Alcohol Consumption</c:v>
                </c:pt>
                <c:pt idx="4">
                  <c:v>Handling Protected Information</c:v>
                </c:pt>
                <c:pt idx="5">
                  <c:v>Psychological Conditions</c:v>
                </c:pt>
                <c:pt idx="6">
                  <c:v>Drug Involvement</c:v>
                </c:pt>
                <c:pt idx="7">
                  <c:v>Use of Information Technology Systems</c:v>
                </c:pt>
                <c:pt idx="8">
                  <c:v>Foreign Influence</c:v>
                </c:pt>
                <c:pt idx="9">
                  <c:v>Sexual Behavior</c:v>
                </c:pt>
                <c:pt idx="10">
                  <c:v>Outside Activities</c:v>
                </c:pt>
                <c:pt idx="11">
                  <c:v>Foreign Preference</c:v>
                </c:pt>
                <c:pt idx="12">
                  <c:v>Allegiance to the United States</c:v>
                </c:pt>
              </c:strCache>
            </c:strRef>
          </c:cat>
          <c:val>
            <c:numRef>
              <c:f>'Incident Reporting'!$P$53:$P$65</c:f>
              <c:numCache>
                <c:formatCode>General</c:formatCode>
                <c:ptCount val="13"/>
                <c:pt idx="0">
                  <c:v>1402</c:v>
                </c:pt>
                <c:pt idx="1">
                  <c:v>1229</c:v>
                </c:pt>
                <c:pt idx="2">
                  <c:v>947</c:v>
                </c:pt>
                <c:pt idx="3">
                  <c:v>945</c:v>
                </c:pt>
                <c:pt idx="4">
                  <c:v>418</c:v>
                </c:pt>
                <c:pt idx="5">
                  <c:v>343</c:v>
                </c:pt>
                <c:pt idx="6">
                  <c:v>278</c:v>
                </c:pt>
                <c:pt idx="7">
                  <c:v>192</c:v>
                </c:pt>
                <c:pt idx="8">
                  <c:v>142</c:v>
                </c:pt>
                <c:pt idx="9">
                  <c:v>109</c:v>
                </c:pt>
                <c:pt idx="10">
                  <c:v>105</c:v>
                </c:pt>
                <c:pt idx="11">
                  <c:v>76</c:v>
                </c:pt>
                <c:pt idx="1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827192"/>
        <c:axId val="199114032"/>
      </c:barChart>
      <c:catAx>
        <c:axId val="198827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114032"/>
        <c:crosses val="autoZero"/>
        <c:auto val="1"/>
        <c:lblAlgn val="ctr"/>
        <c:lblOffset val="100"/>
        <c:noMultiLvlLbl val="0"/>
      </c:catAx>
      <c:valAx>
        <c:axId val="19911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827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DBE4-BE83-4701-819D-DA66E73B939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8E2E-67FD-4924-ADA0-4CA8A55BE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487191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39407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391624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43840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FEFFA-E7AA-4796-ACE7-26F05CC9DB6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1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38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8285" indent="-272416" defTabSz="88838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9669" indent="-217933" defTabSz="88838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5536" indent="-217933" defTabSz="88838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1404" indent="-217933" defTabSz="88838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97271" indent="-217933" algn="r" defTabSz="8883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3138" indent="-217933" algn="r" defTabSz="8883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69006" indent="-217933" algn="r" defTabSz="8883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04873" indent="-217933" algn="r" defTabSz="8883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CEA4BDA-F5DD-4405-ACB3-5392F7517E7D}" type="slidenum">
              <a:rPr lang="en-US" sz="1300">
                <a:solidFill>
                  <a:prstClr val="black"/>
                </a:solidFill>
              </a:rPr>
              <a:pPr eaLnBrk="1" hangingPunct="1"/>
              <a:t>2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5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487191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39407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391624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43840" indent="-2261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8E844-8C22-468D-9F80-55187CCD757A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8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2754-7CD9-48EF-85B4-662B80ECFA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20975"/>
            <a:ext cx="73152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675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9050" y="0"/>
            <a:ext cx="755703" cy="6858000"/>
          </a:xfrm>
          <a:prstGeom prst="rect">
            <a:avLst/>
          </a:prstGeom>
          <a:solidFill>
            <a:srgbClr val="05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96356" y="0"/>
            <a:ext cx="755703" cy="6858000"/>
          </a:xfrm>
          <a:prstGeom prst="rect">
            <a:avLst/>
          </a:prstGeom>
          <a:solidFill>
            <a:srgbClr val="05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11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52399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7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0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8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6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49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E22-C8BD-42F2-8DCA-BADB3D5C748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05B-7CD3-4341-9C11-AC2D317C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070768" y="1066800"/>
            <a:ext cx="7616031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00B0F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192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070768" y="1066800"/>
            <a:ext cx="7616031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00B0F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5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674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070768" y="1066800"/>
            <a:ext cx="7616031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00B0F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52067"/>
            <a:ext cx="9144000" cy="9144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070768" y="1066800"/>
            <a:ext cx="7616031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92D05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7066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070768" y="1066800"/>
            <a:ext cx="7616031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92D05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7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070768" y="1066800"/>
            <a:ext cx="7616031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FFC00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3434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0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070768" y="1066800"/>
            <a:ext cx="7616031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FFC00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9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667000" cy="6866467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586740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10" y="6553200"/>
            <a:ext cx="1014890" cy="1703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Unclassified</a:t>
            </a:r>
            <a:endParaRPr lang="en-US" dirty="0"/>
          </a:p>
        </p:txBody>
      </p:sp>
      <p:pic>
        <p:nvPicPr>
          <p:cNvPr id="7" name="Picture 2" descr="C:\Users\Charles.Tench\Documents\Working Folder\DISCO\DISCO Slides\DSS Se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" y="18256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2822455" y="1066800"/>
            <a:ext cx="5864343" cy="45719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50000">
                <a:srgbClr val="92D050"/>
              </a:gs>
              <a:gs pos="100000">
                <a:srgbClr val="10253F"/>
              </a:gs>
            </a:gsLst>
            <a:path path="rect">
              <a:fillToRect l="100000" t="100000"/>
            </a:path>
            <a:tileRect r="-100000" b="-100000"/>
          </a:gradFill>
          <a:ln w="381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DAC5CC-B1A1-4589-9D63-70C0024C2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9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2F07FE22-C8BD-42F2-8DCA-BADB3D5C748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1EE9805B-7CD3-4341-9C11-AC2D317C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  <p:sldLayoutId id="2147483664" r:id="rId5"/>
    <p:sldLayoutId id="2147483665" r:id="rId6"/>
    <p:sldLayoutId id="2147483662" r:id="rId7"/>
    <p:sldLayoutId id="2147483663" r:id="rId8"/>
    <p:sldLayoutId id="2147483661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m.gov/cybersecurit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dohastatus@osdgc.osd.mil" TargetMode="External"/><Relationship Id="rId3" Type="http://schemas.openxmlformats.org/officeDocument/2006/relationships/hyperlink" Target="mailto:dmdc.swft@mail.mil" TargetMode="External"/><Relationship Id="rId7" Type="http://schemas.openxmlformats.org/officeDocument/2006/relationships/hyperlink" Target="mailto:Policy_HQ@dss.mil" TargetMode="External"/><Relationship Id="rId2" Type="http://schemas.openxmlformats.org/officeDocument/2006/relationships/hyperlink" Target="mailto:dmdc.contactcenter@mail.mi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AskPSMO-I@dss.mil" TargetMode="External"/><Relationship Id="rId5" Type="http://schemas.openxmlformats.org/officeDocument/2006/relationships/hyperlink" Target="mailto:PSMO-I.fax@dss.mil" TargetMode="External"/><Relationship Id="rId4" Type="http://schemas.openxmlformats.org/officeDocument/2006/relationships/hyperlink" Target="http://www.dodcaf.whs.mi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://armedservices.house.gov/index.cfm/files/serve?File_id=926D63B6-5E50-49FC-99EF-A59B98825265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performance.gov/node/3407/view?view=public#progress-update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Personnel </a:t>
            </a:r>
            <a:r>
              <a:rPr lang="en-US" dirty="0"/>
              <a:t>Security Update</a:t>
            </a:r>
            <a:br>
              <a:rPr lang="en-US" dirty="0"/>
            </a:br>
            <a:r>
              <a:rPr lang="en-US" sz="1600" dirty="0" smtClean="0"/>
              <a:t>January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0023"/>
            <a:ext cx="6400800" cy="119705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Presented by: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Personnel Security Management Office for Industry (PSMO-I)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2478156"/>
            <a:ext cx="323684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Cybersecurity Breach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344488" lvl="1" indent="-344488">
              <a:buFont typeface="Arial" charset="0"/>
              <a:buChar char="•"/>
            </a:pPr>
            <a:r>
              <a:rPr lang="en-US" sz="1800" dirty="0"/>
              <a:t>OPM started sending notification letters and PIN codes out to </a:t>
            </a:r>
            <a:r>
              <a:rPr lang="en-US" sz="1800" dirty="0" smtClean="0"/>
              <a:t>individuals who's </a:t>
            </a:r>
            <a:r>
              <a:rPr lang="en-US" sz="1800" dirty="0"/>
              <a:t>Social Security Number and other personal information was stolen in </a:t>
            </a:r>
            <a:r>
              <a:rPr lang="en-US" sz="1800" dirty="0" smtClean="0"/>
              <a:t>a cyber </a:t>
            </a:r>
            <a:r>
              <a:rPr lang="en-US" sz="1800" dirty="0"/>
              <a:t>intrusion involving background investigation records. </a:t>
            </a:r>
            <a:endParaRPr lang="en-US" sz="1800" dirty="0" smtClean="0"/>
          </a:p>
          <a:p>
            <a:pPr marL="744538" lvl="2" indent="-344488"/>
            <a:r>
              <a:rPr lang="en-US" sz="1600" dirty="0" smtClean="0"/>
              <a:t>Notification process </a:t>
            </a:r>
            <a:r>
              <a:rPr lang="en-US" sz="1600" dirty="0"/>
              <a:t>is expected to take up to 3 </a:t>
            </a:r>
            <a:r>
              <a:rPr lang="en-US" sz="1600" dirty="0" smtClean="0"/>
              <a:t>months  </a:t>
            </a:r>
          </a:p>
          <a:p>
            <a:pPr marL="744538" lvl="2" indent="-344488"/>
            <a:r>
              <a:rPr lang="en-US" sz="1600" dirty="0" smtClean="0"/>
              <a:t> 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www.opm.gov/cybersecurity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marL="344488" lvl="1" indent="-344488">
              <a:buFont typeface="Arial" charset="0"/>
              <a:buChar char="•"/>
            </a:pPr>
            <a:r>
              <a:rPr lang="en-US" sz="1800" dirty="0"/>
              <a:t>Posted on OPM site:  "While we are not aware of any misuse of your information, we are offering you, and any of your dependent minor children who were under the age of </a:t>
            </a:r>
            <a:r>
              <a:rPr lang="en-US" sz="1800" dirty="0" smtClean="0"/>
              <a:t>18 as </a:t>
            </a:r>
            <a:r>
              <a:rPr lang="en-US" sz="1800" dirty="0"/>
              <a:t>of July 1, 2015, credit and identity monitoring, identity theft insurance, and identity restoration services for the next three years through ID Experts, a company that specializes in identity theft protection</a:t>
            </a:r>
            <a:r>
              <a:rPr lang="en-US" sz="1800" dirty="0" smtClean="0"/>
              <a:t>.“</a:t>
            </a:r>
          </a:p>
          <a:p>
            <a:pPr marL="344488" lvl="1" indent="-344488">
              <a:buFont typeface="Arial" charset="0"/>
              <a:buChar char="•"/>
            </a:pPr>
            <a:endParaRPr lang="en-US" sz="1800" dirty="0"/>
          </a:p>
          <a:p>
            <a:pPr marL="344488" lvl="1" indent="-344488">
              <a:buFont typeface="Arial" charset="0"/>
              <a:buChar char="•"/>
            </a:pPr>
            <a:r>
              <a:rPr lang="en-US" sz="1800" dirty="0" smtClean="0"/>
              <a:t>List of Names and Address (no longer required)</a:t>
            </a:r>
          </a:p>
          <a:p>
            <a:pPr marL="744538" lvl="2" indent="-344488"/>
            <a:r>
              <a:rPr lang="en-US" sz="1400" dirty="0" smtClean="0"/>
              <a:t>Obtained through Third Party Vendor</a:t>
            </a:r>
          </a:p>
          <a:p>
            <a:pPr marL="744538" lvl="2" indent="-344488"/>
            <a:r>
              <a:rPr lang="en-US" sz="1400" dirty="0" smtClean="0"/>
              <a:t>Thanks to Industry Companies for providing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63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3/3R Implementation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509712"/>
            <a:ext cx="8001000" cy="4929188"/>
            <a:chOff x="1333500" y="1166812"/>
            <a:chExt cx="6477000" cy="49291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1166812"/>
              <a:ext cx="6477000" cy="49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1333500" y="5946912"/>
              <a:ext cx="6477000" cy="1333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1499" y="6400800"/>
            <a:ext cx="22317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Source: DMDC Webinar, October 2015</a:t>
            </a:r>
            <a:endParaRPr lang="en-US" sz="1050" i="1" dirty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Sign (e-QIP)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3450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237"/>
            <a:ext cx="2367048" cy="37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23" y="1203960"/>
            <a:ext cx="2367927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70" y="1203960"/>
            <a:ext cx="2360329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36" y="1202039"/>
            <a:ext cx="2354964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32" y="4391025"/>
            <a:ext cx="5172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Sign (e-QIP and JPAS)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4578655" y="1791597"/>
            <a:ext cx="4361942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Eliminate…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5" name="Text Placeholder 15"/>
          <p:cNvSpPr txBox="1">
            <a:spLocks/>
          </p:cNvSpPr>
          <p:nvPr/>
        </p:nvSpPr>
        <p:spPr>
          <a:xfrm>
            <a:off x="143555" y="1791597"/>
            <a:ext cx="436365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Remain the same…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7"/>
          <p:cNvSpPr txBox="1">
            <a:spLocks/>
          </p:cNvSpPr>
          <p:nvPr/>
        </p:nvSpPr>
        <p:spPr>
          <a:xfrm>
            <a:off x="536880" y="2421460"/>
            <a:ext cx="4041775" cy="3826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mbria" panose="02040503050406030204" pitchFamily="18" charset="0"/>
              </a:rPr>
              <a:t>User ID &amp; password login capability (No PKI Cert required)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Filling out the SF-86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FSO and Subject can print and save SF86 and Signature Pages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Submitting the SF-86 to FSO and PSMO-I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07210" y="1752600"/>
            <a:ext cx="0" cy="46482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1115" y="2249712"/>
            <a:ext cx="8503920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7"/>
          <p:cNvSpPr txBox="1">
            <a:spLocks/>
          </p:cNvSpPr>
          <p:nvPr/>
        </p:nvSpPr>
        <p:spPr>
          <a:xfrm>
            <a:off x="4958670" y="2421162"/>
            <a:ext cx="4041775" cy="30350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mbria" panose="02040503050406030204" pitchFamily="18" charset="0"/>
              </a:rPr>
              <a:t>Printing and Signing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Scan, Mail, Fax, Upload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OPM Rejects: </a:t>
            </a:r>
          </a:p>
          <a:p>
            <a:pPr lvl="1"/>
            <a:r>
              <a:rPr lang="en-US" sz="1800" dirty="0" smtClean="0">
                <a:latin typeface="Cambria" panose="02040503050406030204" pitchFamily="18" charset="0"/>
              </a:rPr>
              <a:t>Wrong date  (format)</a:t>
            </a:r>
          </a:p>
          <a:p>
            <a:pPr lvl="1"/>
            <a:r>
              <a:rPr lang="en-US" sz="1800" dirty="0" smtClean="0">
                <a:latin typeface="Cambria" panose="02040503050406030204" pitchFamily="18" charset="0"/>
              </a:rPr>
              <a:t>Signatures outside the line or unreadable</a:t>
            </a:r>
            <a:endParaRPr lang="en-US" sz="18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For Further Assistance…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0171" y="1472905"/>
            <a:ext cx="243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  <a:t>*Note: When 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using the </a:t>
            </a:r>
            <a: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  <a:t>e-fax option to submit </a:t>
            </a:r>
            <a:r>
              <a:rPr lang="en-US" sz="1050" b="1" i="1" u="sng" dirty="0" smtClean="0">
                <a:solidFill>
                  <a:schemeClr val="bg1">
                    <a:lumMod val="75000"/>
                  </a:schemeClr>
                </a:solidFill>
              </a:rPr>
              <a:t>SF-312s  or any PII</a:t>
            </a:r>
            <a: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50" i="1" dirty="0">
                <a:solidFill>
                  <a:schemeClr val="bg1">
                    <a:lumMod val="75000"/>
                  </a:schemeClr>
                </a:solidFill>
              </a:rPr>
              <a:t>encrypt the file in the first email and send the password in a separate email</a:t>
            </a:r>
            <a: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en-US" sz="105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344" y="1191751"/>
            <a:ext cx="827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PSMO-I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461435"/>
            <a:ext cx="2038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noProof="1">
                <a:solidFill>
                  <a:schemeClr val="bg1"/>
                </a:solidFill>
              </a:rPr>
              <a:t>DoD Security Services Call Center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950" y="4137835"/>
            <a:ext cx="201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noProof="1">
                <a:solidFill>
                  <a:schemeClr val="bg1"/>
                </a:solidFill>
              </a:rPr>
              <a:t>DMDC Contact Center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49593"/>
              </p:ext>
            </p:extLst>
          </p:nvPr>
        </p:nvGraphicFramePr>
        <p:xfrm>
          <a:off x="2819400" y="2970010"/>
          <a:ext cx="4402590" cy="1066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1295"/>
                <a:gridCol w="2201295"/>
              </a:tblGrid>
              <a:tr h="213360">
                <a:tc gridSpan="2">
                  <a:txBody>
                    <a:bodyPr/>
                    <a:lstStyle/>
                    <a:p>
                      <a:pPr marL="0" indent="0" defTabSz="801688">
                        <a:spcBef>
                          <a:spcPts val="0"/>
                        </a:spcBef>
                        <a:buNone/>
                        <a:tabLst>
                          <a:tab pos="742950" algn="l"/>
                        </a:tabLst>
                      </a:pPr>
                      <a:r>
                        <a:rPr lang="en-US" sz="1100" noProof="1" smtClean="0">
                          <a:latin typeface="Candara" panose="020E0502030303020204" pitchFamily="34" charset="0"/>
                        </a:rPr>
                        <a:t>1 – OBMS/e-QIP/STEPP/ISFD/NCAISS Account Lockout or Password Reset</a:t>
                      </a:r>
                      <a:endParaRPr lang="en-US" sz="1100" noProof="1" smtClean="0">
                        <a:solidFill>
                          <a:srgbClr val="080808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4" marR="9144" marT="9144" marB="914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3360">
                <a:tc gridSpan="2">
                  <a:txBody>
                    <a:bodyPr/>
                    <a:lstStyle/>
                    <a:p>
                      <a:r>
                        <a:rPr lang="en-US" sz="1100" noProof="1" smtClean="0">
                          <a:latin typeface="Candara" panose="020E0502030303020204" pitchFamily="34" charset="0"/>
                        </a:rPr>
                        <a:t>2 – Personnel or Facility Security Clearance Inquiries</a:t>
                      </a:r>
                      <a:endParaRPr lang="en-US" sz="1100" dirty="0">
                        <a:latin typeface="Candara" panose="020E0502030303020204" pitchFamily="34" charset="0"/>
                      </a:endParaRPr>
                    </a:p>
                  </a:txBody>
                  <a:tcPr marL="9144" marR="9144" marT="9144" marB="914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noProof="1" smtClean="0">
                          <a:solidFill>
                            <a:srgbClr val="080808"/>
                          </a:solidFill>
                          <a:latin typeface="Candara" panose="020E0502030303020204" pitchFamily="34" charset="0"/>
                        </a:rPr>
                        <a:t>3 – OBMS</a:t>
                      </a:r>
                      <a:endParaRPr lang="en-US" sz="1100" dirty="0">
                        <a:latin typeface="Candara" panose="020E0502030303020204" pitchFamily="34" charset="0"/>
                      </a:endParaRPr>
                    </a:p>
                  </a:txBody>
                  <a:tcPr marL="9144" marR="9144" marT="9144" marB="9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1" smtClean="0">
                          <a:solidFill>
                            <a:srgbClr val="080808"/>
                          </a:solidFill>
                          <a:latin typeface="Candara" panose="020E0502030303020204" pitchFamily="34" charset="0"/>
                        </a:rPr>
                        <a:t>6 – ISFD</a:t>
                      </a:r>
                    </a:p>
                  </a:txBody>
                  <a:tcPr marL="9144" marR="9144" marT="9144" marB="9144"/>
                </a:tc>
              </a:tr>
              <a:tr h="21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1" smtClean="0">
                          <a:solidFill>
                            <a:srgbClr val="080808"/>
                          </a:solidFill>
                          <a:latin typeface="Candara" panose="020E0502030303020204" pitchFamily="34" charset="0"/>
                        </a:rPr>
                        <a:t>4 – e-QIP</a:t>
                      </a:r>
                    </a:p>
                  </a:txBody>
                  <a:tcPr marL="9144" marR="9144" marT="9144" marB="9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1" smtClean="0">
                          <a:solidFill>
                            <a:srgbClr val="080808"/>
                          </a:solidFill>
                          <a:latin typeface="Candara" panose="020E0502030303020204" pitchFamily="34" charset="0"/>
                        </a:rPr>
                        <a:t>7 – NCAISS</a:t>
                      </a:r>
                    </a:p>
                  </a:txBody>
                  <a:tcPr marL="9144" marR="9144" marT="9144" marB="9144"/>
                </a:tc>
              </a:tr>
              <a:tr h="21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1" smtClean="0">
                          <a:solidFill>
                            <a:srgbClr val="080808"/>
                          </a:solidFill>
                          <a:latin typeface="Candara" panose="020E0502030303020204" pitchFamily="34" charset="0"/>
                        </a:rPr>
                        <a:t>5 – STEPP</a:t>
                      </a:r>
                    </a:p>
                  </a:txBody>
                  <a:tcPr marL="9144" marR="9144" marT="9144" marB="9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1" smtClean="0">
                          <a:solidFill>
                            <a:srgbClr val="080808"/>
                          </a:solidFill>
                          <a:latin typeface="Candara" panose="020E0502030303020204" pitchFamily="34" charset="0"/>
                        </a:rPr>
                        <a:t>8 – General Inquiry</a:t>
                      </a:r>
                      <a:endParaRPr lang="fr-FR" sz="1100" noProof="1" smtClean="0">
                        <a:solidFill>
                          <a:srgbClr val="080808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4" marR="9144" marT="9144" marB="9144"/>
                </a:tc>
              </a:tr>
            </a:tbl>
          </a:graphicData>
        </a:graphic>
      </p:graphicFrame>
      <p:sp>
        <p:nvSpPr>
          <p:cNvPr id="30" name="Content Placeholder 3"/>
          <p:cNvSpPr txBox="1">
            <a:spLocks/>
          </p:cNvSpPr>
          <p:nvPr/>
        </p:nvSpPr>
        <p:spPr>
          <a:xfrm>
            <a:off x="2741160" y="4137835"/>
            <a:ext cx="5867400" cy="677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</a:pPr>
            <a:r>
              <a:rPr lang="fr-FR" sz="1100" b="1" noProof="1" smtClean="0">
                <a:solidFill>
                  <a:srgbClr val="080808"/>
                </a:solidFill>
              </a:rPr>
              <a:t>Phone</a:t>
            </a:r>
            <a:r>
              <a:rPr lang="fr-FR" sz="1100" noProof="1" smtClean="0">
                <a:solidFill>
                  <a:srgbClr val="080808"/>
                </a:solidFill>
              </a:rPr>
              <a:t>:  	1-800-467-5526</a:t>
            </a:r>
          </a:p>
          <a:p>
            <a:pPr marL="0" indent="0" defTabSz="801688">
              <a:spcBef>
                <a:spcPts val="0"/>
              </a:spcBef>
              <a:buNone/>
              <a:tabLst>
                <a:tab pos="742950" algn="l"/>
              </a:tabLst>
            </a:pPr>
            <a:r>
              <a:rPr lang="fr-FR" sz="1100" b="1" noProof="1" smtClean="0">
                <a:solidFill>
                  <a:srgbClr val="080808"/>
                </a:solidFill>
              </a:rPr>
              <a:t>Email</a:t>
            </a:r>
            <a:r>
              <a:rPr lang="fr-FR" sz="1100" noProof="1" smtClean="0">
                <a:solidFill>
                  <a:srgbClr val="080808"/>
                </a:solidFill>
              </a:rPr>
              <a:t>:  	</a:t>
            </a:r>
            <a:r>
              <a:rPr lang="fr-FR" sz="1100" noProof="1" smtClean="0">
                <a:solidFill>
                  <a:srgbClr val="080808"/>
                </a:solidFill>
                <a:hlinkClick r:id="rId2"/>
              </a:rPr>
              <a:t>dmdc.contactcenter@mail.mil</a:t>
            </a:r>
            <a:r>
              <a:rPr lang="fr-FR" sz="1100" noProof="1" smtClean="0">
                <a:solidFill>
                  <a:srgbClr val="080808"/>
                </a:solidFill>
              </a:rPr>
              <a:t> </a:t>
            </a:r>
            <a:r>
              <a:rPr lang="fr-FR" sz="1100" noProof="1">
                <a:solidFill>
                  <a:srgbClr val="080808"/>
                </a:solidFill>
              </a:rPr>
              <a:t>∙ </a:t>
            </a:r>
            <a:r>
              <a:rPr lang="fr-FR" sz="1100" noProof="1" smtClean="0">
                <a:solidFill>
                  <a:srgbClr val="080808"/>
                </a:solidFill>
              </a:rPr>
              <a:t>   </a:t>
            </a:r>
            <a:r>
              <a:rPr lang="fr-FR" sz="1100" noProof="1" smtClean="0">
                <a:solidFill>
                  <a:srgbClr val="080808"/>
                </a:solidFill>
                <a:hlinkClick r:id="rId3"/>
              </a:rPr>
              <a:t>dmdc.swft@mail.mil</a:t>
            </a:r>
            <a:r>
              <a:rPr lang="fr-FR" sz="1100" noProof="1" smtClean="0">
                <a:solidFill>
                  <a:srgbClr val="080808"/>
                </a:solidFill>
              </a:rPr>
              <a:t>   </a:t>
            </a:r>
          </a:p>
          <a:p>
            <a:pPr marL="0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</a:pPr>
            <a:r>
              <a:rPr lang="fr-FR" sz="1100" b="1" noProof="1" smtClean="0">
                <a:solidFill>
                  <a:srgbClr val="080808"/>
                </a:solidFill>
              </a:rPr>
              <a:t>Menu Options: </a:t>
            </a:r>
          </a:p>
          <a:p>
            <a:pPr marL="0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</a:pPr>
            <a:r>
              <a:rPr lang="fr-FR" sz="1100" noProof="1" smtClean="0">
                <a:solidFill>
                  <a:srgbClr val="080808"/>
                </a:solidFill>
              </a:rPr>
              <a:t>	</a:t>
            </a:r>
          </a:p>
          <a:p>
            <a:pPr marL="0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</a:pPr>
            <a:r>
              <a:rPr lang="fr-FR" sz="1100" noProof="1" smtClean="0">
                <a:solidFill>
                  <a:srgbClr val="080808"/>
                </a:solidFill>
              </a:rPr>
              <a:t>	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628650" algn="l"/>
              </a:tabLst>
              <a:defRPr/>
            </a:pPr>
            <a:endParaRPr lang="en-US" sz="1100" dirty="0" smtClean="0">
              <a:solidFill>
                <a:schemeClr val="l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2741160" y="2461435"/>
            <a:ext cx="5867400" cy="50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1pPr>
            <a:lvl2pPr marL="0" lvl="1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ndara" panose="020E0502030303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fr-FR" noProof="1"/>
              <a:t>Phone:  	</a:t>
            </a:r>
            <a:r>
              <a:rPr lang="en-US" b="0" noProof="1"/>
              <a:t>(888) </a:t>
            </a:r>
            <a:r>
              <a:rPr lang="en-US" b="0" noProof="1" smtClean="0"/>
              <a:t>282-7682</a:t>
            </a:r>
          </a:p>
          <a:p>
            <a:r>
              <a:rPr lang="fr-FR" noProof="1"/>
              <a:t>Menu Options: </a:t>
            </a:r>
          </a:p>
          <a:p>
            <a:endParaRPr lang="en-US" b="0" noProof="1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18355"/>
              </p:ext>
            </p:extLst>
          </p:nvPr>
        </p:nvGraphicFramePr>
        <p:xfrm>
          <a:off x="2819400" y="4815499"/>
          <a:ext cx="4402590" cy="5669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1295"/>
                <a:gridCol w="2201295"/>
              </a:tblGrid>
              <a:tr h="213360">
                <a:tc>
                  <a:txBody>
                    <a:bodyPr/>
                    <a:lstStyle/>
                    <a:p>
                      <a:r>
                        <a:rPr lang="fr-FR" sz="1100" noProof="1" smtClean="0">
                          <a:solidFill>
                            <a:srgbClr val="080808"/>
                          </a:solidFill>
                        </a:rPr>
                        <a:t>1 – JPAS</a:t>
                      </a:r>
                      <a:endParaRPr lang="en-US" sz="1100" dirty="0">
                        <a:latin typeface="Candara" panose="020E0502030303020204" pitchFamily="34" charset="0"/>
                      </a:endParaRPr>
                    </a:p>
                  </a:txBody>
                  <a:tcPr marL="9144" marR="9144" marT="9144" marB="9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1" smtClean="0">
                          <a:solidFill>
                            <a:srgbClr val="080808"/>
                          </a:solidFill>
                        </a:rPr>
                        <a:t>5 – Personnel Security Inquiry </a:t>
                      </a:r>
                    </a:p>
                  </a:txBody>
                  <a:tcPr marL="9144" marR="9144" marT="9144" marB="9144"/>
                </a:tc>
              </a:tr>
              <a:tr h="21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1" smtClean="0">
                          <a:solidFill>
                            <a:srgbClr val="080808"/>
                          </a:solidFill>
                        </a:rPr>
                        <a:t>3 – SWFT</a:t>
                      </a:r>
                      <a:endParaRPr lang="en-US" sz="11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1" smtClean="0">
                          <a:solidFill>
                            <a:srgbClr val="080808"/>
                          </a:solidFill>
                        </a:rPr>
                        <a:t>4 – DCII </a:t>
                      </a:r>
                      <a:endParaRPr lang="en-US" sz="1100" dirty="0" smtClean="0">
                        <a:latin typeface="Candara" panose="020E0502030303020204" pitchFamily="34" charset="0"/>
                      </a:endParaRPr>
                    </a:p>
                  </a:txBody>
                  <a:tcPr marL="9144" marR="9144" marT="9144" marB="9144"/>
                </a:tc>
                <a:tc>
                  <a:txBody>
                    <a:bodyPr/>
                    <a:lstStyle/>
                    <a:p>
                      <a:pPr marL="0" marR="0" indent="0" algn="l" defTabSz="801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  <a:defRPr/>
                      </a:pPr>
                      <a:r>
                        <a:rPr lang="fr-FR" sz="1100" noProof="1" smtClean="0">
                          <a:solidFill>
                            <a:srgbClr val="080808"/>
                          </a:solidFill>
                        </a:rPr>
                        <a:t>6 – General Inquiry / Contact Center Information</a:t>
                      </a:r>
                      <a:endParaRPr lang="en-US" sz="1100" noProof="1" smtClean="0">
                        <a:solidFill>
                          <a:srgbClr val="080808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4" marR="9144" marT="9144" marB="9144"/>
                </a:tc>
              </a:tr>
            </a:tbl>
          </a:graphicData>
        </a:graphic>
      </p:graphicFrame>
      <p:sp>
        <p:nvSpPr>
          <p:cNvPr id="35" name="Content Placeholder 3"/>
          <p:cNvSpPr txBox="1">
            <a:spLocks/>
          </p:cNvSpPr>
          <p:nvPr/>
        </p:nvSpPr>
        <p:spPr>
          <a:xfrm>
            <a:off x="2741160" y="5572684"/>
            <a:ext cx="5867400" cy="897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1pPr>
            <a:lvl2pPr marL="0" lvl="1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ndara" panose="020E0502030303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fr-FR" noProof="1"/>
              <a:t>Phone:  	</a:t>
            </a:r>
            <a:r>
              <a:rPr lang="en-US" b="0" noProof="1"/>
              <a:t>301-833-3850 </a:t>
            </a:r>
            <a:r>
              <a:rPr lang="en-US" b="0" i="1" noProof="1"/>
              <a:t>(SSOs and FSOs ONLY)</a:t>
            </a:r>
          </a:p>
          <a:p>
            <a:r>
              <a:rPr lang="fr-FR" noProof="1"/>
              <a:t>Website: 	</a:t>
            </a:r>
            <a:r>
              <a:rPr lang="fr-FR" b="0" noProof="1">
                <a:hlinkClick r:id="rId4"/>
              </a:rPr>
              <a:t>http://www.dodcaf.whs.mil/</a:t>
            </a:r>
            <a:r>
              <a:rPr lang="fr-FR" b="0" noProof="1"/>
              <a:t> </a:t>
            </a:r>
          </a:p>
          <a:p>
            <a:r>
              <a:rPr lang="fr-FR" noProof="1" smtClean="0"/>
              <a:t>Menu </a:t>
            </a:r>
            <a:r>
              <a:rPr lang="fr-FR" noProof="1"/>
              <a:t>Options: </a:t>
            </a:r>
            <a:r>
              <a:rPr lang="fr-FR" noProof="1" smtClean="0"/>
              <a:t>  </a:t>
            </a:r>
            <a:r>
              <a:rPr lang="fr-FR" b="0" noProof="1" smtClean="0"/>
              <a:t>5 </a:t>
            </a:r>
            <a:r>
              <a:rPr lang="fr-FR" b="0" noProof="1"/>
              <a:t>– Industry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9050" y="5572684"/>
            <a:ext cx="2016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>
                <a:solidFill>
                  <a:schemeClr val="bg1"/>
                </a:solidFill>
                <a:latin typeface="Candara" panose="020E0502030303020204" pitchFamily="34" charset="0"/>
              </a:rPr>
              <a:t>DoD CAF Call Center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663917" y="2346241"/>
            <a:ext cx="45655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63917" y="4058311"/>
            <a:ext cx="45655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63917" y="5469678"/>
            <a:ext cx="45655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3"/>
          <p:cNvSpPr txBox="1">
            <a:spLocks/>
          </p:cNvSpPr>
          <p:nvPr/>
        </p:nvSpPr>
        <p:spPr>
          <a:xfrm>
            <a:off x="2741160" y="1191751"/>
            <a:ext cx="5867400" cy="508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1pPr>
            <a:lvl2pPr marL="0" lvl="1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ndara" panose="020E0502030303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1"/>
            <a:r>
              <a:rPr lang="fr-FR" noProof="1"/>
              <a:t>Address:</a:t>
            </a:r>
            <a:r>
              <a:rPr lang="en-US" noProof="1"/>
              <a:t>	</a:t>
            </a:r>
            <a:r>
              <a:rPr lang="en-US" b="0" noProof="1"/>
              <a:t>Defense Security Service</a:t>
            </a:r>
          </a:p>
          <a:p>
            <a:pPr lvl="1"/>
            <a:r>
              <a:rPr lang="en-US" b="0" noProof="1"/>
              <a:t>	ATTN: PSMO-I</a:t>
            </a:r>
          </a:p>
          <a:p>
            <a:pPr lvl="1"/>
            <a:r>
              <a:rPr lang="en-US" b="0" noProof="1"/>
              <a:t>	7556 Teague Road, Suite 500</a:t>
            </a:r>
          </a:p>
          <a:p>
            <a:pPr lvl="1"/>
            <a:r>
              <a:rPr lang="en-US" b="0" noProof="1"/>
              <a:t>	Hanover, MD  21076 </a:t>
            </a:r>
          </a:p>
          <a:p>
            <a:r>
              <a:rPr lang="fr-FR" noProof="1"/>
              <a:t>Fax:	</a:t>
            </a:r>
            <a:r>
              <a:rPr lang="fr-FR" b="0" noProof="1"/>
              <a:t>(571) 305-6011 ∙  </a:t>
            </a:r>
            <a:r>
              <a:rPr lang="fr-FR" b="0" noProof="1">
                <a:hlinkClick r:id="rId5"/>
              </a:rPr>
              <a:t>PSMO-I.fax@dss.mil</a:t>
            </a:r>
            <a:r>
              <a:rPr lang="fr-FR" b="0" noProof="1"/>
              <a:t>*</a:t>
            </a:r>
          </a:p>
          <a:p>
            <a:r>
              <a:rPr lang="fr-FR" noProof="1"/>
              <a:t>Email:  </a:t>
            </a:r>
            <a:r>
              <a:rPr lang="fr-FR" b="0" noProof="1"/>
              <a:t>	</a:t>
            </a:r>
            <a:r>
              <a:rPr lang="fr-FR" b="0" noProof="1">
                <a:hlinkClick r:id="rId6"/>
              </a:rPr>
              <a:t>AskPSMO-I@dss.mil</a:t>
            </a:r>
            <a:r>
              <a:rPr lang="fr-FR" b="0" noProof="1"/>
              <a:t>  ∙  </a:t>
            </a:r>
            <a:r>
              <a:rPr lang="fr-FR" b="0" noProof="1">
                <a:hlinkClick r:id="rId7"/>
              </a:rPr>
              <a:t>Policy_HQ@dss.mil</a:t>
            </a:r>
            <a:r>
              <a:rPr lang="fr-FR" b="0" noProof="1"/>
              <a:t>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78769"/>
            <a:ext cx="381000" cy="228600"/>
          </a:xfrm>
        </p:spPr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103" y="6292615"/>
            <a:ext cx="2016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chemeClr val="bg1"/>
                </a:solidFill>
                <a:latin typeface="Candara" panose="020E0502030303020204" pitchFamily="34" charset="0"/>
              </a:rPr>
              <a:t>DOHA</a:t>
            </a:r>
            <a:endParaRPr lang="en-US" sz="1600" b="1" noProof="1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67000" y="6184602"/>
            <a:ext cx="45655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2732567" y="6254979"/>
            <a:ext cx="5867400" cy="526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1pPr>
            <a:lvl2pPr marL="0" lvl="1" indent="0" defTabSz="801688">
              <a:spcBef>
                <a:spcPts val="0"/>
              </a:spcBef>
              <a:buFont typeface="Arial" panose="020B0604020202020204" pitchFamily="34" charset="0"/>
              <a:buNone/>
              <a:tabLst>
                <a:tab pos="742950" algn="l"/>
              </a:tabLst>
              <a:defRPr sz="1100" b="1">
                <a:solidFill>
                  <a:srgbClr val="080808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ndara" panose="020E0502030303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fr-FR" noProof="1"/>
              <a:t>Phone:  	</a:t>
            </a:r>
            <a:r>
              <a:rPr lang="fr-FR" b="0" noProof="1"/>
              <a:t>866-231-3153</a:t>
            </a:r>
            <a:endParaRPr lang="en-US" b="0" noProof="1"/>
          </a:p>
          <a:p>
            <a:r>
              <a:rPr lang="fr-FR" noProof="1" smtClean="0"/>
              <a:t>Email: </a:t>
            </a:r>
            <a:r>
              <a:rPr lang="fr-FR" noProof="1"/>
              <a:t>	</a:t>
            </a:r>
            <a:r>
              <a:rPr lang="fr-FR" b="0" noProof="1" smtClean="0">
                <a:hlinkClick r:id="rId8"/>
              </a:rPr>
              <a:t>dohastatus@osdgc.osd.mil</a:t>
            </a:r>
            <a:endParaRPr lang="fr-FR" b="0" noProof="1" smtClean="0"/>
          </a:p>
          <a:p>
            <a:r>
              <a:rPr lang="fr-FR" b="0" noProof="1" smtClean="0"/>
              <a:t> </a:t>
            </a:r>
            <a:endParaRPr lang="fr-FR" b="0" noProof="1"/>
          </a:p>
        </p:txBody>
      </p:sp>
    </p:spTree>
    <p:extLst>
      <p:ext uri="{BB962C8B-B14F-4D97-AF65-F5344CB8AC3E}">
        <p14:creationId xmlns:p14="http://schemas.microsoft.com/office/powerpoint/2010/main" val="34996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Modes of Communication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1923" y="1600200"/>
            <a:ext cx="914400" cy="914400"/>
            <a:chOff x="1066800" y="2616301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1066800" y="2616301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844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057400" y="5553440"/>
            <a:ext cx="914400" cy="914400"/>
            <a:chOff x="2438400" y="4038600"/>
            <a:chExt cx="914400" cy="914400"/>
          </a:xfrm>
        </p:grpSpPr>
        <p:sp>
          <p:nvSpPr>
            <p:cNvPr id="9" name="Oval 8"/>
            <p:cNvSpPr/>
            <p:nvPr/>
          </p:nvSpPr>
          <p:spPr>
            <a:xfrm>
              <a:off x="2438400" y="403860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267200"/>
              <a:ext cx="457200" cy="4572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110288" y="1160926"/>
            <a:ext cx="914400" cy="914400"/>
            <a:chOff x="6477000" y="1447800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6477000" y="144780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676400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384448" y="3260527"/>
            <a:ext cx="914400" cy="914400"/>
            <a:chOff x="7467600" y="5105400"/>
            <a:chExt cx="914400" cy="914400"/>
          </a:xfrm>
        </p:grpSpPr>
        <p:sp>
          <p:nvSpPr>
            <p:cNvPr id="11" name="Oval 10"/>
            <p:cNvSpPr/>
            <p:nvPr/>
          </p:nvSpPr>
          <p:spPr>
            <a:xfrm>
              <a:off x="7467600" y="510540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5334000"/>
              <a:ext cx="457200" cy="45720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6567488" y="2917694"/>
            <a:ext cx="1391983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Voice Of Industry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4670" y="4536339"/>
            <a:ext cx="918007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DMDC PSA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05062" y="3638550"/>
            <a:ext cx="1117485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JPAS Website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200" y="1421078"/>
            <a:ext cx="1629228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JPAS PMO Meetings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50059" y="1737121"/>
            <a:ext cx="1632818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Briefings to Industry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05797" y="2892623"/>
            <a:ext cx="1304203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NCMS Meetings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2895600"/>
            <a:ext cx="727122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DSS.MIL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2429" y="4884472"/>
            <a:ext cx="1382750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Access Magazine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514600"/>
            <a:ext cx="1167947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DSS Facebook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56971" y="4050793"/>
            <a:ext cx="973407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DSS Twitter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72786" y="6232413"/>
            <a:ext cx="436978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ISFD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5477" y="2026609"/>
            <a:ext cx="1368323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CDSE Flash Email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76194" y="2471897"/>
            <a:ext cx="1162754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CDSE Webinar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81388" y="2073473"/>
            <a:ext cx="1717460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AskPSMO</a:t>
            </a:r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-I  Webinar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00400" y="5890157"/>
            <a:ext cx="2588208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rPr>
              <a:t>DoD Security Services Call Center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66468" y="4279086"/>
            <a:ext cx="2000932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noProof="1" smtClean="0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rPr>
              <a:t>Triage Outreach Program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2484" y="3234996"/>
            <a:ext cx="1334660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NCMS Facebook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93252" y="4494311"/>
            <a:ext cx="758797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NISPPAC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77048" y="3979953"/>
            <a:ext cx="464230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INSA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41560" y="2465735"/>
            <a:ext cx="1430840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DSS/IO Bulk Email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56826" y="4860955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ISAC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50" name="Curved Connector 49"/>
          <p:cNvCxnSpPr>
            <a:stCxn id="7" idx="6"/>
            <a:endCxn id="9" idx="0"/>
          </p:cNvCxnSpPr>
          <p:nvPr/>
        </p:nvCxnSpPr>
        <p:spPr>
          <a:xfrm>
            <a:off x="1126323" y="2057400"/>
            <a:ext cx="1388277" cy="349604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207412" y="3200400"/>
            <a:ext cx="914400" cy="914400"/>
            <a:chOff x="7886881" y="3469207"/>
            <a:chExt cx="914400" cy="914400"/>
          </a:xfrm>
        </p:grpSpPr>
        <p:sp>
          <p:nvSpPr>
            <p:cNvPr id="53" name="Oval 52"/>
            <p:cNvSpPr/>
            <p:nvPr/>
          </p:nvSpPr>
          <p:spPr>
            <a:xfrm>
              <a:off x="7886881" y="346920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481" y="3697807"/>
              <a:ext cx="457200" cy="457200"/>
            </a:xfrm>
            <a:prstGeom prst="rect">
              <a:avLst/>
            </a:prstGeom>
          </p:spPr>
        </p:pic>
      </p:grpSp>
      <p:cxnSp>
        <p:nvCxnSpPr>
          <p:cNvPr id="55" name="Curved Connector 54"/>
          <p:cNvCxnSpPr>
            <a:stCxn id="9" idx="6"/>
            <a:endCxn id="11" idx="4"/>
          </p:cNvCxnSpPr>
          <p:nvPr/>
        </p:nvCxnSpPr>
        <p:spPr>
          <a:xfrm flipV="1">
            <a:off x="2971800" y="4174927"/>
            <a:ext cx="869848" cy="183571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581400" y="5474263"/>
            <a:ext cx="1616788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rPr>
              <a:t>DoD CAF Call Center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856816" y="4651405"/>
            <a:ext cx="930703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noProof="1" smtClean="0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rPr>
              <a:t>AskPSMO-I</a:t>
            </a:r>
            <a:endParaRPr lang="en-US" sz="1400" noProof="1">
              <a:solidFill>
                <a:schemeClr val="bg1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26460" y="5080775"/>
            <a:ext cx="1759584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noProof="1" smtClean="0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rPr>
              <a:t>DMDC Contact Center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62" name="Curved Connector 61"/>
          <p:cNvCxnSpPr>
            <a:stCxn id="11" idx="0"/>
            <a:endCxn id="10" idx="2"/>
          </p:cNvCxnSpPr>
          <p:nvPr/>
        </p:nvCxnSpPr>
        <p:spPr>
          <a:xfrm rot="5400000" flipH="1" flipV="1">
            <a:off x="4154768" y="1305007"/>
            <a:ext cx="1642401" cy="226864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53" idx="7"/>
            <a:endCxn id="10" idx="6"/>
          </p:cNvCxnSpPr>
          <p:nvPr/>
        </p:nvCxnSpPr>
        <p:spPr>
          <a:xfrm rot="16200000" flipV="1">
            <a:off x="6648203" y="1994612"/>
            <a:ext cx="1716185" cy="96321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58000" y="5181600"/>
            <a:ext cx="914400" cy="914400"/>
            <a:chOff x="7315200" y="4123960"/>
            <a:chExt cx="914400" cy="914400"/>
          </a:xfrm>
        </p:grpSpPr>
        <p:sp>
          <p:nvSpPr>
            <p:cNvPr id="71" name="Oval 70"/>
            <p:cNvSpPr/>
            <p:nvPr/>
          </p:nvSpPr>
          <p:spPr>
            <a:xfrm>
              <a:off x="7315200" y="4123960"/>
              <a:ext cx="914400" cy="9144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4352560"/>
              <a:ext cx="457200" cy="457200"/>
            </a:xfrm>
            <a:prstGeom prst="rect">
              <a:avLst/>
            </a:prstGeom>
          </p:spPr>
        </p:pic>
      </p:grpSp>
      <p:cxnSp>
        <p:nvCxnSpPr>
          <p:cNvPr id="74" name="Curved Connector 73"/>
          <p:cNvCxnSpPr>
            <a:endCxn id="71" idx="6"/>
          </p:cNvCxnSpPr>
          <p:nvPr/>
        </p:nvCxnSpPr>
        <p:spPr>
          <a:xfrm rot="10800000">
            <a:off x="7772400" y="5638801"/>
            <a:ext cx="1371604" cy="121920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53" idx="2"/>
            <a:endCxn id="71" idx="2"/>
          </p:cNvCxnSpPr>
          <p:nvPr/>
        </p:nvCxnSpPr>
        <p:spPr>
          <a:xfrm rot="10800000" flipV="1">
            <a:off x="6858000" y="3657600"/>
            <a:ext cx="349412" cy="1981200"/>
          </a:xfrm>
          <a:prstGeom prst="curvedConnector3">
            <a:avLst>
              <a:gd name="adj1" fmla="val 1654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430210" y="5788223"/>
            <a:ext cx="561390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JPAS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41117" y="5334000"/>
            <a:ext cx="561390" cy="307777"/>
          </a:xfrm>
          <a:prstGeom prst="rect">
            <a:avLst/>
          </a:prstGeom>
        </p:spPr>
        <p:txBody>
          <a:bodyPr wrap="square" lIns="45720" tIns="45720" rIns="45720" bIns="4572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SWFT</a:t>
            </a:r>
            <a:endParaRPr 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For additional assistance see Contact Information on the next slide…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74" y="2003016"/>
            <a:ext cx="6755523" cy="364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5177176"/>
            <a:ext cx="8487642" cy="923330"/>
          </a:xfrm>
          <a:prstGeom prst="rect">
            <a:avLst/>
          </a:prstGeom>
          <a:solidFill>
            <a:srgbClr val="BEC8D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0C3F6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DSS is addressing today’s risk environment … through our authorities and our unique access to industry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192" y="4471754"/>
            <a:ext cx="410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 MT"/>
                <a:cs typeface="Arial" charset="0"/>
              </a:rPr>
              <a:t>Executive Order 12829 of January 8, 1993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National Industrial Security Program 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“…the National Industrial Security Program shall serve as a single, integrated, cohesive industrial security program to protect classified information and to preserve our Nation's economic and technological interests.”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CD69-26FF-411E-8798-217A84E78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DSS Top Priorities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93713" y="1676400"/>
            <a:ext cx="6463171" cy="1092329"/>
            <a:chOff x="457200" y="1907924"/>
            <a:chExt cx="6463171" cy="1092329"/>
          </a:xfrm>
        </p:grpSpPr>
        <p:sp>
          <p:nvSpPr>
            <p:cNvPr id="33" name="Chevron 32"/>
            <p:cNvSpPr/>
            <p:nvPr/>
          </p:nvSpPr>
          <p:spPr>
            <a:xfrm>
              <a:off x="6184144" y="1990167"/>
              <a:ext cx="736227" cy="927847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5816029" y="1990167"/>
              <a:ext cx="736227" cy="927847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5447916" y="1990168"/>
              <a:ext cx="736227" cy="927847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762000" y="1990168"/>
              <a:ext cx="5060670" cy="927847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457200" tIns="60949" rIns="121899" bIns="60949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People </a:t>
              </a:r>
              <a:r>
                <a:rPr lang="en-US" sz="24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First, Mission Always 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57200" y="1907924"/>
              <a:ext cx="819246" cy="1092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latin typeface="Candara" panose="020E050203030302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35791" y="2187388"/>
              <a:ext cx="457200" cy="457200"/>
              <a:chOff x="3113088" y="3430588"/>
              <a:chExt cx="615951" cy="533400"/>
            </a:xfrm>
            <a:solidFill>
              <a:schemeClr val="bg1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3113088" y="3614738"/>
                <a:ext cx="144463" cy="247650"/>
              </a:xfrm>
              <a:custGeom>
                <a:avLst/>
                <a:gdLst>
                  <a:gd name="T0" fmla="*/ 0 w 56"/>
                  <a:gd name="T1" fmla="*/ 33 h 96"/>
                  <a:gd name="T2" fmla="*/ 5 w 56"/>
                  <a:gd name="T3" fmla="*/ 53 h 96"/>
                  <a:gd name="T4" fmla="*/ 8 w 56"/>
                  <a:gd name="T5" fmla="*/ 55 h 96"/>
                  <a:gd name="T6" fmla="*/ 8 w 56"/>
                  <a:gd name="T7" fmla="*/ 96 h 96"/>
                  <a:gd name="T8" fmla="*/ 48 w 56"/>
                  <a:gd name="T9" fmla="*/ 96 h 96"/>
                  <a:gd name="T10" fmla="*/ 48 w 56"/>
                  <a:gd name="T11" fmla="*/ 55 h 96"/>
                  <a:gd name="T12" fmla="*/ 55 w 56"/>
                  <a:gd name="T13" fmla="*/ 47 h 96"/>
                  <a:gd name="T14" fmla="*/ 56 w 56"/>
                  <a:gd name="T15" fmla="*/ 33 h 96"/>
                  <a:gd name="T16" fmla="*/ 56 w 56"/>
                  <a:gd name="T17" fmla="*/ 0 h 96"/>
                  <a:gd name="T18" fmla="*/ 0 w 56"/>
                  <a:gd name="T19" fmla="*/ 0 h 96"/>
                  <a:gd name="T20" fmla="*/ 0 w 56"/>
                  <a:gd name="T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96">
                    <a:moveTo>
                      <a:pt x="0" y="33"/>
                    </a:moveTo>
                    <a:cubicBezTo>
                      <a:pt x="0" y="40"/>
                      <a:pt x="0" y="48"/>
                      <a:pt x="5" y="53"/>
                    </a:cubicBezTo>
                    <a:cubicBezTo>
                      <a:pt x="6" y="54"/>
                      <a:pt x="7" y="55"/>
                      <a:pt x="8" y="55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1" y="54"/>
                      <a:pt x="53" y="52"/>
                      <a:pt x="55" y="47"/>
                    </a:cubicBezTo>
                    <a:cubicBezTo>
                      <a:pt x="56" y="42"/>
                      <a:pt x="56" y="37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584576" y="3614738"/>
                <a:ext cx="144463" cy="247650"/>
              </a:xfrm>
              <a:custGeom>
                <a:avLst/>
                <a:gdLst>
                  <a:gd name="T0" fmla="*/ 0 w 56"/>
                  <a:gd name="T1" fmla="*/ 0 h 96"/>
                  <a:gd name="T2" fmla="*/ 0 w 56"/>
                  <a:gd name="T3" fmla="*/ 32 h 96"/>
                  <a:gd name="T4" fmla="*/ 8 w 56"/>
                  <a:gd name="T5" fmla="*/ 51 h 96"/>
                  <a:gd name="T6" fmla="*/ 8 w 56"/>
                  <a:gd name="T7" fmla="*/ 96 h 96"/>
                  <a:gd name="T8" fmla="*/ 48 w 56"/>
                  <a:gd name="T9" fmla="*/ 96 h 96"/>
                  <a:gd name="T10" fmla="*/ 48 w 56"/>
                  <a:gd name="T11" fmla="*/ 51 h 96"/>
                  <a:gd name="T12" fmla="*/ 56 w 56"/>
                  <a:gd name="T13" fmla="*/ 32 h 96"/>
                  <a:gd name="T14" fmla="*/ 56 w 56"/>
                  <a:gd name="T15" fmla="*/ 0 h 96"/>
                  <a:gd name="T16" fmla="*/ 0 w 56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96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3" y="48"/>
                      <a:pt x="8" y="51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3" y="48"/>
                      <a:pt x="56" y="40"/>
                      <a:pt x="56" y="32"/>
                    </a:cubicBezTo>
                    <a:cubicBezTo>
                      <a:pt x="56" y="0"/>
                      <a:pt x="56" y="0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317876" y="3614738"/>
                <a:ext cx="206375" cy="349250"/>
              </a:xfrm>
              <a:custGeom>
                <a:avLst/>
                <a:gdLst>
                  <a:gd name="T0" fmla="*/ 0 w 80"/>
                  <a:gd name="T1" fmla="*/ 56 h 136"/>
                  <a:gd name="T2" fmla="*/ 16 w 80"/>
                  <a:gd name="T3" fmla="*/ 80 h 136"/>
                  <a:gd name="T4" fmla="*/ 16 w 80"/>
                  <a:gd name="T5" fmla="*/ 136 h 136"/>
                  <a:gd name="T6" fmla="*/ 64 w 80"/>
                  <a:gd name="T7" fmla="*/ 136 h 136"/>
                  <a:gd name="T8" fmla="*/ 64 w 80"/>
                  <a:gd name="T9" fmla="*/ 80 h 136"/>
                  <a:gd name="T10" fmla="*/ 80 w 80"/>
                  <a:gd name="T11" fmla="*/ 56 h 136"/>
                  <a:gd name="T12" fmla="*/ 80 w 80"/>
                  <a:gd name="T13" fmla="*/ 0 h 136"/>
                  <a:gd name="T14" fmla="*/ 0 w 80"/>
                  <a:gd name="T15" fmla="*/ 0 h 136"/>
                  <a:gd name="T16" fmla="*/ 0 w 80"/>
                  <a:gd name="T17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36">
                    <a:moveTo>
                      <a:pt x="0" y="56"/>
                    </a:moveTo>
                    <a:cubicBezTo>
                      <a:pt x="0" y="69"/>
                      <a:pt x="6" y="78"/>
                      <a:pt x="16" y="80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74" y="78"/>
                      <a:pt x="80" y="69"/>
                      <a:pt x="80" y="56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65" name="Oval 14"/>
              <p:cNvSpPr>
                <a:spLocks noChangeArrowheads="1"/>
              </p:cNvSpPr>
              <p:nvPr/>
            </p:nvSpPr>
            <p:spPr bwMode="auto">
              <a:xfrm>
                <a:off x="3605213" y="3492501"/>
                <a:ext cx="103188" cy="1016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66" name="Oval 15"/>
              <p:cNvSpPr>
                <a:spLocks noChangeArrowheads="1"/>
              </p:cNvSpPr>
              <p:nvPr/>
            </p:nvSpPr>
            <p:spPr bwMode="auto">
              <a:xfrm>
                <a:off x="3133726" y="3492501"/>
                <a:ext cx="103188" cy="1016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3338513" y="3430588"/>
                <a:ext cx="165100" cy="163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614027" y="2919571"/>
            <a:ext cx="6463173" cy="1092329"/>
            <a:chOff x="1077514" y="3151095"/>
            <a:chExt cx="6463173" cy="1092329"/>
          </a:xfrm>
        </p:grpSpPr>
        <p:sp>
          <p:nvSpPr>
            <p:cNvPr id="47" name="Chevron 46"/>
            <p:cNvSpPr/>
            <p:nvPr/>
          </p:nvSpPr>
          <p:spPr>
            <a:xfrm>
              <a:off x="6804460" y="3233335"/>
              <a:ext cx="736227" cy="927847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>
              <a:off x="6436345" y="3233335"/>
              <a:ext cx="736227" cy="927847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7" name="Chevron 56"/>
            <p:cNvSpPr/>
            <p:nvPr/>
          </p:nvSpPr>
          <p:spPr>
            <a:xfrm>
              <a:off x="6068233" y="3233339"/>
              <a:ext cx="736227" cy="927847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8" name="Pentagon 57"/>
            <p:cNvSpPr/>
            <p:nvPr/>
          </p:nvSpPr>
          <p:spPr>
            <a:xfrm>
              <a:off x="1382317" y="3233340"/>
              <a:ext cx="5060670" cy="927847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457200" tIns="60949" rIns="121899" bIns="60949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Partnership </a:t>
              </a:r>
              <a:r>
                <a:rPr lang="en-US" sz="24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With </a:t>
              </a:r>
              <a:r>
                <a:rPr lang="en-US" sz="2400" b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Industry</a:t>
              </a:r>
              <a:r>
                <a:rPr lang="en-US" sz="24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&amp; Government</a:t>
              </a:r>
              <a:endParaRPr lang="en-US" sz="24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077514" y="3151095"/>
              <a:ext cx="819246" cy="109232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latin typeface="Candara" panose="020E0502030303020204" pitchFamily="34" charset="0"/>
              </a:endParaRPr>
            </a:p>
          </p:txBody>
        </p:sp>
        <p:grpSp>
          <p:nvGrpSpPr>
            <p:cNvPr id="75" name="Group 74"/>
            <p:cNvGrpSpPr>
              <a:grpSpLocks noChangeAspect="1"/>
            </p:cNvGrpSpPr>
            <p:nvPr/>
          </p:nvGrpSpPr>
          <p:grpSpPr>
            <a:xfrm>
              <a:off x="1259471" y="3392997"/>
              <a:ext cx="457200" cy="608521"/>
              <a:chOff x="4481513" y="2670175"/>
              <a:chExt cx="896937" cy="895350"/>
            </a:xfrm>
            <a:solidFill>
              <a:schemeClr val="bg1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6" name="Freeform 27"/>
              <p:cNvSpPr>
                <a:spLocks/>
              </p:cNvSpPr>
              <p:nvPr/>
            </p:nvSpPr>
            <p:spPr bwMode="auto">
              <a:xfrm>
                <a:off x="4481513" y="2790825"/>
                <a:ext cx="411162" cy="288925"/>
              </a:xfrm>
              <a:custGeom>
                <a:avLst/>
                <a:gdLst>
                  <a:gd name="T0" fmla="*/ 108 w 108"/>
                  <a:gd name="T1" fmla="*/ 68 h 76"/>
                  <a:gd name="T2" fmla="*/ 96 w 108"/>
                  <a:gd name="T3" fmla="*/ 51 h 76"/>
                  <a:gd name="T4" fmla="*/ 72 w 108"/>
                  <a:gd name="T5" fmla="*/ 45 h 76"/>
                  <a:gd name="T6" fmla="*/ 72 w 108"/>
                  <a:gd name="T7" fmla="*/ 37 h 76"/>
                  <a:gd name="T8" fmla="*/ 89 w 108"/>
                  <a:gd name="T9" fmla="*/ 6 h 76"/>
                  <a:gd name="T10" fmla="*/ 81 w 108"/>
                  <a:gd name="T11" fmla="*/ 7 h 76"/>
                  <a:gd name="T12" fmla="*/ 75 w 108"/>
                  <a:gd name="T13" fmla="*/ 7 h 76"/>
                  <a:gd name="T14" fmla="*/ 59 w 108"/>
                  <a:gd name="T15" fmla="*/ 0 h 76"/>
                  <a:gd name="T16" fmla="*/ 20 w 108"/>
                  <a:gd name="T17" fmla="*/ 1 h 76"/>
                  <a:gd name="T18" fmla="*/ 20 w 108"/>
                  <a:gd name="T19" fmla="*/ 5 h 76"/>
                  <a:gd name="T20" fmla="*/ 36 w 108"/>
                  <a:gd name="T21" fmla="*/ 36 h 76"/>
                  <a:gd name="T22" fmla="*/ 36 w 108"/>
                  <a:gd name="T23" fmla="*/ 45 h 76"/>
                  <a:gd name="T24" fmla="*/ 13 w 108"/>
                  <a:gd name="T25" fmla="*/ 51 h 76"/>
                  <a:gd name="T26" fmla="*/ 0 w 108"/>
                  <a:gd name="T27" fmla="*/ 68 h 76"/>
                  <a:gd name="T28" fmla="*/ 0 w 108"/>
                  <a:gd name="T29" fmla="*/ 76 h 76"/>
                  <a:gd name="T30" fmla="*/ 108 w 108"/>
                  <a:gd name="T31" fmla="*/ 76 h 76"/>
                  <a:gd name="T32" fmla="*/ 108 w 108"/>
                  <a:gd name="T33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76">
                    <a:moveTo>
                      <a:pt x="108" y="68"/>
                    </a:moveTo>
                    <a:cubicBezTo>
                      <a:pt x="108" y="60"/>
                      <a:pt x="103" y="53"/>
                      <a:pt x="96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82" y="30"/>
                      <a:pt x="88" y="19"/>
                      <a:pt x="89" y="6"/>
                    </a:cubicBezTo>
                    <a:cubicBezTo>
                      <a:pt x="86" y="7"/>
                      <a:pt x="83" y="7"/>
                      <a:pt x="81" y="7"/>
                    </a:cubicBezTo>
                    <a:cubicBezTo>
                      <a:pt x="79" y="7"/>
                      <a:pt x="77" y="7"/>
                      <a:pt x="75" y="7"/>
                    </a:cubicBezTo>
                    <a:cubicBezTo>
                      <a:pt x="68" y="6"/>
                      <a:pt x="62" y="3"/>
                      <a:pt x="59" y="0"/>
                    </a:cubicBezTo>
                    <a:cubicBezTo>
                      <a:pt x="48" y="7"/>
                      <a:pt x="30" y="6"/>
                      <a:pt x="20" y="1"/>
                    </a:cubicBezTo>
                    <a:cubicBezTo>
                      <a:pt x="20" y="2"/>
                      <a:pt x="20" y="4"/>
                      <a:pt x="20" y="5"/>
                    </a:cubicBezTo>
                    <a:cubicBezTo>
                      <a:pt x="20" y="18"/>
                      <a:pt x="27" y="30"/>
                      <a:pt x="36" y="36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6" y="53"/>
                      <a:pt x="0" y="60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08" y="76"/>
                      <a:pt x="108" y="76"/>
                      <a:pt x="108" y="76"/>
                    </a:cubicBezTo>
                    <a:lnTo>
                      <a:pt x="108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77" name="Freeform 28"/>
              <p:cNvSpPr>
                <a:spLocks/>
              </p:cNvSpPr>
              <p:nvPr/>
            </p:nvSpPr>
            <p:spPr bwMode="auto">
              <a:xfrm>
                <a:off x="4565650" y="2670175"/>
                <a:ext cx="250825" cy="120650"/>
              </a:xfrm>
              <a:custGeom>
                <a:avLst/>
                <a:gdLst>
                  <a:gd name="T0" fmla="*/ 35 w 66"/>
                  <a:gd name="T1" fmla="*/ 23 h 32"/>
                  <a:gd name="T2" fmla="*/ 38 w 66"/>
                  <a:gd name="T3" fmla="*/ 22 h 32"/>
                  <a:gd name="T4" fmla="*/ 41 w 66"/>
                  <a:gd name="T5" fmla="*/ 24 h 32"/>
                  <a:gd name="T6" fmla="*/ 54 w 66"/>
                  <a:gd name="T7" fmla="*/ 31 h 32"/>
                  <a:gd name="T8" fmla="*/ 66 w 66"/>
                  <a:gd name="T9" fmla="*/ 30 h 32"/>
                  <a:gd name="T10" fmla="*/ 32 w 66"/>
                  <a:gd name="T11" fmla="*/ 0 h 32"/>
                  <a:gd name="T12" fmla="*/ 0 w 66"/>
                  <a:gd name="T13" fmla="*/ 25 h 32"/>
                  <a:gd name="T14" fmla="*/ 0 w 66"/>
                  <a:gd name="T15" fmla="*/ 25 h 32"/>
                  <a:gd name="T16" fmla="*/ 35 w 66"/>
                  <a:gd name="T1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2">
                    <a:moveTo>
                      <a:pt x="35" y="23"/>
                    </a:moveTo>
                    <a:cubicBezTo>
                      <a:pt x="36" y="22"/>
                      <a:pt x="37" y="22"/>
                      <a:pt x="38" y="22"/>
                    </a:cubicBezTo>
                    <a:cubicBezTo>
                      <a:pt x="39" y="22"/>
                      <a:pt x="40" y="23"/>
                      <a:pt x="41" y="24"/>
                    </a:cubicBezTo>
                    <a:cubicBezTo>
                      <a:pt x="43" y="27"/>
                      <a:pt x="48" y="30"/>
                      <a:pt x="54" y="31"/>
                    </a:cubicBezTo>
                    <a:cubicBezTo>
                      <a:pt x="59" y="31"/>
                      <a:pt x="64" y="31"/>
                      <a:pt x="66" y="30"/>
                    </a:cubicBezTo>
                    <a:cubicBezTo>
                      <a:pt x="63" y="13"/>
                      <a:pt x="49" y="0"/>
                      <a:pt x="32" y="0"/>
                    </a:cubicBezTo>
                    <a:cubicBezTo>
                      <a:pt x="17" y="0"/>
                      <a:pt x="5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9"/>
                      <a:pt x="26" y="32"/>
                      <a:pt x="3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78" name="Freeform 29"/>
              <p:cNvSpPr>
                <a:spLocks/>
              </p:cNvSpPr>
              <p:nvPr/>
            </p:nvSpPr>
            <p:spPr bwMode="auto">
              <a:xfrm>
                <a:off x="4968875" y="2790825"/>
                <a:ext cx="409575" cy="288925"/>
              </a:xfrm>
              <a:custGeom>
                <a:avLst/>
                <a:gdLst>
                  <a:gd name="T0" fmla="*/ 96 w 108"/>
                  <a:gd name="T1" fmla="*/ 51 h 76"/>
                  <a:gd name="T2" fmla="*/ 72 w 108"/>
                  <a:gd name="T3" fmla="*/ 45 h 76"/>
                  <a:gd name="T4" fmla="*/ 72 w 108"/>
                  <a:gd name="T5" fmla="*/ 37 h 76"/>
                  <a:gd name="T6" fmla="*/ 89 w 108"/>
                  <a:gd name="T7" fmla="*/ 6 h 76"/>
                  <a:gd name="T8" fmla="*/ 81 w 108"/>
                  <a:gd name="T9" fmla="*/ 7 h 76"/>
                  <a:gd name="T10" fmla="*/ 75 w 108"/>
                  <a:gd name="T11" fmla="*/ 7 h 76"/>
                  <a:gd name="T12" fmla="*/ 59 w 108"/>
                  <a:gd name="T13" fmla="*/ 0 h 76"/>
                  <a:gd name="T14" fmla="*/ 20 w 108"/>
                  <a:gd name="T15" fmla="*/ 1 h 76"/>
                  <a:gd name="T16" fmla="*/ 20 w 108"/>
                  <a:gd name="T17" fmla="*/ 5 h 76"/>
                  <a:gd name="T18" fmla="*/ 36 w 108"/>
                  <a:gd name="T19" fmla="*/ 36 h 76"/>
                  <a:gd name="T20" fmla="*/ 36 w 108"/>
                  <a:gd name="T21" fmla="*/ 45 h 76"/>
                  <a:gd name="T22" fmla="*/ 13 w 108"/>
                  <a:gd name="T23" fmla="*/ 51 h 76"/>
                  <a:gd name="T24" fmla="*/ 0 w 108"/>
                  <a:gd name="T25" fmla="*/ 68 h 76"/>
                  <a:gd name="T26" fmla="*/ 0 w 108"/>
                  <a:gd name="T27" fmla="*/ 76 h 76"/>
                  <a:gd name="T28" fmla="*/ 108 w 108"/>
                  <a:gd name="T29" fmla="*/ 76 h 76"/>
                  <a:gd name="T30" fmla="*/ 108 w 108"/>
                  <a:gd name="T31" fmla="*/ 68 h 76"/>
                  <a:gd name="T32" fmla="*/ 96 w 108"/>
                  <a:gd name="T33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76">
                    <a:moveTo>
                      <a:pt x="96" y="51"/>
                    </a:move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82" y="30"/>
                      <a:pt x="88" y="19"/>
                      <a:pt x="89" y="6"/>
                    </a:cubicBezTo>
                    <a:cubicBezTo>
                      <a:pt x="86" y="7"/>
                      <a:pt x="83" y="7"/>
                      <a:pt x="81" y="7"/>
                    </a:cubicBezTo>
                    <a:cubicBezTo>
                      <a:pt x="79" y="7"/>
                      <a:pt x="77" y="7"/>
                      <a:pt x="75" y="7"/>
                    </a:cubicBezTo>
                    <a:cubicBezTo>
                      <a:pt x="68" y="6"/>
                      <a:pt x="62" y="3"/>
                      <a:pt x="59" y="0"/>
                    </a:cubicBezTo>
                    <a:cubicBezTo>
                      <a:pt x="48" y="7"/>
                      <a:pt x="30" y="6"/>
                      <a:pt x="20" y="1"/>
                    </a:cubicBezTo>
                    <a:cubicBezTo>
                      <a:pt x="20" y="2"/>
                      <a:pt x="20" y="4"/>
                      <a:pt x="20" y="5"/>
                    </a:cubicBezTo>
                    <a:cubicBezTo>
                      <a:pt x="20" y="18"/>
                      <a:pt x="27" y="30"/>
                      <a:pt x="36" y="36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6" y="53"/>
                      <a:pt x="0" y="60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0"/>
                      <a:pt x="103" y="53"/>
                      <a:pt x="9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79" name="Freeform 30"/>
              <p:cNvSpPr>
                <a:spLocks/>
              </p:cNvSpPr>
              <p:nvPr/>
            </p:nvSpPr>
            <p:spPr bwMode="auto">
              <a:xfrm>
                <a:off x="5051425" y="2670175"/>
                <a:ext cx="250825" cy="120650"/>
              </a:xfrm>
              <a:custGeom>
                <a:avLst/>
                <a:gdLst>
                  <a:gd name="T0" fmla="*/ 35 w 66"/>
                  <a:gd name="T1" fmla="*/ 23 h 32"/>
                  <a:gd name="T2" fmla="*/ 38 w 66"/>
                  <a:gd name="T3" fmla="*/ 22 h 32"/>
                  <a:gd name="T4" fmla="*/ 41 w 66"/>
                  <a:gd name="T5" fmla="*/ 24 h 32"/>
                  <a:gd name="T6" fmla="*/ 54 w 66"/>
                  <a:gd name="T7" fmla="*/ 31 h 32"/>
                  <a:gd name="T8" fmla="*/ 66 w 66"/>
                  <a:gd name="T9" fmla="*/ 30 h 32"/>
                  <a:gd name="T10" fmla="*/ 32 w 66"/>
                  <a:gd name="T11" fmla="*/ 0 h 32"/>
                  <a:gd name="T12" fmla="*/ 0 w 66"/>
                  <a:gd name="T13" fmla="*/ 25 h 32"/>
                  <a:gd name="T14" fmla="*/ 0 w 66"/>
                  <a:gd name="T15" fmla="*/ 25 h 32"/>
                  <a:gd name="T16" fmla="*/ 35 w 66"/>
                  <a:gd name="T1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2">
                    <a:moveTo>
                      <a:pt x="35" y="23"/>
                    </a:moveTo>
                    <a:cubicBezTo>
                      <a:pt x="36" y="22"/>
                      <a:pt x="37" y="22"/>
                      <a:pt x="38" y="22"/>
                    </a:cubicBezTo>
                    <a:cubicBezTo>
                      <a:pt x="39" y="22"/>
                      <a:pt x="40" y="23"/>
                      <a:pt x="41" y="24"/>
                    </a:cubicBezTo>
                    <a:cubicBezTo>
                      <a:pt x="43" y="27"/>
                      <a:pt x="48" y="30"/>
                      <a:pt x="54" y="31"/>
                    </a:cubicBezTo>
                    <a:cubicBezTo>
                      <a:pt x="59" y="31"/>
                      <a:pt x="64" y="31"/>
                      <a:pt x="66" y="30"/>
                    </a:cubicBezTo>
                    <a:cubicBezTo>
                      <a:pt x="63" y="13"/>
                      <a:pt x="49" y="0"/>
                      <a:pt x="32" y="0"/>
                    </a:cubicBezTo>
                    <a:cubicBezTo>
                      <a:pt x="17" y="0"/>
                      <a:pt x="5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9"/>
                      <a:pt x="26" y="32"/>
                      <a:pt x="3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80" name="Freeform 31"/>
              <p:cNvSpPr>
                <a:spLocks/>
              </p:cNvSpPr>
              <p:nvPr/>
            </p:nvSpPr>
            <p:spPr bwMode="auto">
              <a:xfrm>
                <a:off x="4794250" y="3155950"/>
                <a:ext cx="249237" cy="120650"/>
              </a:xfrm>
              <a:custGeom>
                <a:avLst/>
                <a:gdLst>
                  <a:gd name="T0" fmla="*/ 0 w 66"/>
                  <a:gd name="T1" fmla="*/ 25 h 32"/>
                  <a:gd name="T2" fmla="*/ 0 w 66"/>
                  <a:gd name="T3" fmla="*/ 25 h 32"/>
                  <a:gd name="T4" fmla="*/ 35 w 66"/>
                  <a:gd name="T5" fmla="*/ 23 h 32"/>
                  <a:gd name="T6" fmla="*/ 38 w 66"/>
                  <a:gd name="T7" fmla="*/ 22 h 32"/>
                  <a:gd name="T8" fmla="*/ 41 w 66"/>
                  <a:gd name="T9" fmla="*/ 24 h 32"/>
                  <a:gd name="T10" fmla="*/ 54 w 66"/>
                  <a:gd name="T11" fmla="*/ 31 h 32"/>
                  <a:gd name="T12" fmla="*/ 66 w 66"/>
                  <a:gd name="T13" fmla="*/ 30 h 32"/>
                  <a:gd name="T14" fmla="*/ 32 w 66"/>
                  <a:gd name="T15" fmla="*/ 0 h 32"/>
                  <a:gd name="T16" fmla="*/ 0 w 66"/>
                  <a:gd name="T1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2"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" y="29"/>
                      <a:pt x="26" y="32"/>
                      <a:pt x="35" y="23"/>
                    </a:cubicBezTo>
                    <a:cubicBezTo>
                      <a:pt x="36" y="22"/>
                      <a:pt x="37" y="22"/>
                      <a:pt x="38" y="22"/>
                    </a:cubicBezTo>
                    <a:cubicBezTo>
                      <a:pt x="39" y="22"/>
                      <a:pt x="40" y="23"/>
                      <a:pt x="41" y="24"/>
                    </a:cubicBezTo>
                    <a:cubicBezTo>
                      <a:pt x="43" y="27"/>
                      <a:pt x="48" y="30"/>
                      <a:pt x="54" y="31"/>
                    </a:cubicBezTo>
                    <a:cubicBezTo>
                      <a:pt x="59" y="31"/>
                      <a:pt x="64" y="31"/>
                      <a:pt x="66" y="30"/>
                    </a:cubicBezTo>
                    <a:cubicBezTo>
                      <a:pt x="63" y="13"/>
                      <a:pt x="49" y="0"/>
                      <a:pt x="32" y="0"/>
                    </a:cubicBezTo>
                    <a:cubicBezTo>
                      <a:pt x="17" y="0"/>
                      <a:pt x="5" y="11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81" name="Freeform 32"/>
              <p:cNvSpPr>
                <a:spLocks/>
              </p:cNvSpPr>
              <p:nvPr/>
            </p:nvSpPr>
            <p:spPr bwMode="auto">
              <a:xfrm>
                <a:off x="4710113" y="3276600"/>
                <a:ext cx="409575" cy="288925"/>
              </a:xfrm>
              <a:custGeom>
                <a:avLst/>
                <a:gdLst>
                  <a:gd name="T0" fmla="*/ 96 w 108"/>
                  <a:gd name="T1" fmla="*/ 51 h 76"/>
                  <a:gd name="T2" fmla="*/ 72 w 108"/>
                  <a:gd name="T3" fmla="*/ 45 h 76"/>
                  <a:gd name="T4" fmla="*/ 72 w 108"/>
                  <a:gd name="T5" fmla="*/ 37 h 76"/>
                  <a:gd name="T6" fmla="*/ 89 w 108"/>
                  <a:gd name="T7" fmla="*/ 6 h 76"/>
                  <a:gd name="T8" fmla="*/ 81 w 108"/>
                  <a:gd name="T9" fmla="*/ 7 h 76"/>
                  <a:gd name="T10" fmla="*/ 75 w 108"/>
                  <a:gd name="T11" fmla="*/ 7 h 76"/>
                  <a:gd name="T12" fmla="*/ 59 w 108"/>
                  <a:gd name="T13" fmla="*/ 0 h 76"/>
                  <a:gd name="T14" fmla="*/ 20 w 108"/>
                  <a:gd name="T15" fmla="*/ 1 h 76"/>
                  <a:gd name="T16" fmla="*/ 20 w 108"/>
                  <a:gd name="T17" fmla="*/ 5 h 76"/>
                  <a:gd name="T18" fmla="*/ 36 w 108"/>
                  <a:gd name="T19" fmla="*/ 36 h 76"/>
                  <a:gd name="T20" fmla="*/ 36 w 108"/>
                  <a:gd name="T21" fmla="*/ 45 h 76"/>
                  <a:gd name="T22" fmla="*/ 13 w 108"/>
                  <a:gd name="T23" fmla="*/ 51 h 76"/>
                  <a:gd name="T24" fmla="*/ 0 w 108"/>
                  <a:gd name="T25" fmla="*/ 68 h 76"/>
                  <a:gd name="T26" fmla="*/ 0 w 108"/>
                  <a:gd name="T27" fmla="*/ 76 h 76"/>
                  <a:gd name="T28" fmla="*/ 108 w 108"/>
                  <a:gd name="T29" fmla="*/ 76 h 76"/>
                  <a:gd name="T30" fmla="*/ 108 w 108"/>
                  <a:gd name="T31" fmla="*/ 68 h 76"/>
                  <a:gd name="T32" fmla="*/ 96 w 108"/>
                  <a:gd name="T33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76">
                    <a:moveTo>
                      <a:pt x="96" y="51"/>
                    </a:move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82" y="30"/>
                      <a:pt x="88" y="19"/>
                      <a:pt x="89" y="6"/>
                    </a:cubicBezTo>
                    <a:cubicBezTo>
                      <a:pt x="86" y="7"/>
                      <a:pt x="83" y="7"/>
                      <a:pt x="81" y="7"/>
                    </a:cubicBezTo>
                    <a:cubicBezTo>
                      <a:pt x="79" y="7"/>
                      <a:pt x="77" y="7"/>
                      <a:pt x="75" y="7"/>
                    </a:cubicBezTo>
                    <a:cubicBezTo>
                      <a:pt x="68" y="6"/>
                      <a:pt x="62" y="3"/>
                      <a:pt x="59" y="0"/>
                    </a:cubicBezTo>
                    <a:cubicBezTo>
                      <a:pt x="48" y="7"/>
                      <a:pt x="30" y="6"/>
                      <a:pt x="20" y="1"/>
                    </a:cubicBezTo>
                    <a:cubicBezTo>
                      <a:pt x="20" y="2"/>
                      <a:pt x="20" y="4"/>
                      <a:pt x="20" y="5"/>
                    </a:cubicBezTo>
                    <a:cubicBezTo>
                      <a:pt x="20" y="18"/>
                      <a:pt x="27" y="30"/>
                      <a:pt x="36" y="36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6" y="53"/>
                      <a:pt x="0" y="60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0"/>
                      <a:pt x="103" y="53"/>
                      <a:pt x="9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82" name="Freeform 33"/>
              <p:cNvSpPr>
                <a:spLocks/>
              </p:cNvSpPr>
              <p:nvPr/>
            </p:nvSpPr>
            <p:spPr bwMode="auto">
              <a:xfrm>
                <a:off x="4600575" y="3113088"/>
                <a:ext cx="128587" cy="125412"/>
              </a:xfrm>
              <a:custGeom>
                <a:avLst/>
                <a:gdLst>
                  <a:gd name="T0" fmla="*/ 32 w 34"/>
                  <a:gd name="T1" fmla="*/ 32 h 33"/>
                  <a:gd name="T2" fmla="*/ 32 w 34"/>
                  <a:gd name="T3" fmla="*/ 26 h 33"/>
                  <a:gd name="T4" fmla="*/ 7 w 34"/>
                  <a:gd name="T5" fmla="*/ 1 h 33"/>
                  <a:gd name="T6" fmla="*/ 1 w 34"/>
                  <a:gd name="T7" fmla="*/ 1 h 33"/>
                  <a:gd name="T8" fmla="*/ 1 w 34"/>
                  <a:gd name="T9" fmla="*/ 7 h 33"/>
                  <a:gd name="T10" fmla="*/ 27 w 34"/>
                  <a:gd name="T11" fmla="*/ 32 h 33"/>
                  <a:gd name="T12" fmla="*/ 30 w 34"/>
                  <a:gd name="T13" fmla="*/ 33 h 33"/>
                  <a:gd name="T14" fmla="*/ 32 w 34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32" y="32"/>
                    </a:moveTo>
                    <a:cubicBezTo>
                      <a:pt x="34" y="31"/>
                      <a:pt x="34" y="28"/>
                      <a:pt x="32" y="26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3"/>
                      <a:pt x="28" y="33"/>
                      <a:pt x="30" y="33"/>
                    </a:cubicBezTo>
                    <a:cubicBezTo>
                      <a:pt x="31" y="33"/>
                      <a:pt x="32" y="33"/>
                      <a:pt x="3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83" name="Freeform 34"/>
              <p:cNvSpPr>
                <a:spLocks/>
              </p:cNvSpPr>
              <p:nvPr/>
            </p:nvSpPr>
            <p:spPr bwMode="auto">
              <a:xfrm>
                <a:off x="5116513" y="3113088"/>
                <a:ext cx="128587" cy="125412"/>
              </a:xfrm>
              <a:custGeom>
                <a:avLst/>
                <a:gdLst>
                  <a:gd name="T0" fmla="*/ 27 w 34"/>
                  <a:gd name="T1" fmla="*/ 1 h 33"/>
                  <a:gd name="T2" fmla="*/ 2 w 34"/>
                  <a:gd name="T3" fmla="*/ 26 h 33"/>
                  <a:gd name="T4" fmla="*/ 2 w 34"/>
                  <a:gd name="T5" fmla="*/ 32 h 33"/>
                  <a:gd name="T6" fmla="*/ 4 w 34"/>
                  <a:gd name="T7" fmla="*/ 33 h 33"/>
                  <a:gd name="T8" fmla="*/ 7 w 34"/>
                  <a:gd name="T9" fmla="*/ 32 h 33"/>
                  <a:gd name="T10" fmla="*/ 33 w 34"/>
                  <a:gd name="T11" fmla="*/ 7 h 33"/>
                  <a:gd name="T12" fmla="*/ 33 w 34"/>
                  <a:gd name="T13" fmla="*/ 1 h 33"/>
                  <a:gd name="T14" fmla="*/ 27 w 34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27" y="1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1"/>
                      <a:pt x="2" y="32"/>
                    </a:cubicBezTo>
                    <a:cubicBezTo>
                      <a:pt x="2" y="33"/>
                      <a:pt x="3" y="33"/>
                      <a:pt x="4" y="33"/>
                    </a:cubicBezTo>
                    <a:cubicBezTo>
                      <a:pt x="6" y="33"/>
                      <a:pt x="7" y="33"/>
                      <a:pt x="7" y="32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4" y="5"/>
                      <a:pt x="34" y="3"/>
                      <a:pt x="33" y="1"/>
                    </a:cubicBezTo>
                    <a:cubicBezTo>
                      <a:pt x="31" y="0"/>
                      <a:pt x="28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993713" y="4183187"/>
            <a:ext cx="6463171" cy="1092329"/>
            <a:chOff x="457200" y="4414711"/>
            <a:chExt cx="6463171" cy="1092329"/>
          </a:xfrm>
        </p:grpSpPr>
        <p:sp>
          <p:nvSpPr>
            <p:cNvPr id="68" name="Chevron 67"/>
            <p:cNvSpPr/>
            <p:nvPr/>
          </p:nvSpPr>
          <p:spPr>
            <a:xfrm>
              <a:off x="6184144" y="4496953"/>
              <a:ext cx="736227" cy="927847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9" name="Chevron 68"/>
            <p:cNvSpPr/>
            <p:nvPr/>
          </p:nvSpPr>
          <p:spPr>
            <a:xfrm>
              <a:off x="5816029" y="4496954"/>
              <a:ext cx="736227" cy="927847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>
              <a:off x="5447916" y="4496956"/>
              <a:ext cx="736227" cy="927847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1" name="Pentagon 70"/>
            <p:cNvSpPr/>
            <p:nvPr/>
          </p:nvSpPr>
          <p:spPr>
            <a:xfrm>
              <a:off x="762000" y="4496956"/>
              <a:ext cx="5060670" cy="927847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57200" tIns="60949" rIns="121899" bIns="60949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Tell </a:t>
              </a:r>
              <a:r>
                <a:rPr lang="en-US" sz="24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the DSS </a:t>
              </a:r>
              <a:r>
                <a:rPr lang="en-US" sz="2400" b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Story</a:t>
              </a:r>
              <a:endParaRPr lang="en-US" sz="24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57200" y="4414711"/>
              <a:ext cx="819246" cy="10923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000" b="1">
                <a:latin typeface="Candara" panose="020E0502030303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35790" y="4745261"/>
              <a:ext cx="457200" cy="457200"/>
              <a:chOff x="658199" y="1923260"/>
              <a:chExt cx="831077" cy="924436"/>
            </a:xfrm>
            <a:solidFill>
              <a:schemeClr val="bg1"/>
            </a:solidFill>
          </p:grpSpPr>
          <p:sp>
            <p:nvSpPr>
              <p:cNvPr id="84" name="Freeform 2020"/>
              <p:cNvSpPr>
                <a:spLocks noEditPoints="1"/>
              </p:cNvSpPr>
              <p:nvPr/>
            </p:nvSpPr>
            <p:spPr bwMode="auto">
              <a:xfrm>
                <a:off x="961243" y="1923260"/>
                <a:ext cx="528033" cy="783626"/>
              </a:xfrm>
              <a:custGeom>
                <a:avLst/>
                <a:gdLst>
                  <a:gd name="T0" fmla="*/ 541 w 572"/>
                  <a:gd name="T1" fmla="*/ 346 h 636"/>
                  <a:gd name="T2" fmla="*/ 533 w 572"/>
                  <a:gd name="T3" fmla="*/ 360 h 636"/>
                  <a:gd name="T4" fmla="*/ 521 w 572"/>
                  <a:gd name="T5" fmla="*/ 369 h 636"/>
                  <a:gd name="T6" fmla="*/ 505 w 572"/>
                  <a:gd name="T7" fmla="*/ 375 h 636"/>
                  <a:gd name="T8" fmla="*/ 482 w 572"/>
                  <a:gd name="T9" fmla="*/ 375 h 636"/>
                  <a:gd name="T10" fmla="*/ 497 w 572"/>
                  <a:gd name="T11" fmla="*/ 254 h 636"/>
                  <a:gd name="T12" fmla="*/ 513 w 572"/>
                  <a:gd name="T13" fmla="*/ 259 h 636"/>
                  <a:gd name="T14" fmla="*/ 528 w 572"/>
                  <a:gd name="T15" fmla="*/ 268 h 636"/>
                  <a:gd name="T16" fmla="*/ 538 w 572"/>
                  <a:gd name="T17" fmla="*/ 283 h 636"/>
                  <a:gd name="T18" fmla="*/ 542 w 572"/>
                  <a:gd name="T19" fmla="*/ 299 h 636"/>
                  <a:gd name="T20" fmla="*/ 497 w 572"/>
                  <a:gd name="T21" fmla="*/ 224 h 636"/>
                  <a:gd name="T22" fmla="*/ 482 w 572"/>
                  <a:gd name="T23" fmla="*/ 15 h 636"/>
                  <a:gd name="T24" fmla="*/ 480 w 572"/>
                  <a:gd name="T25" fmla="*/ 8 h 636"/>
                  <a:gd name="T26" fmla="*/ 474 w 572"/>
                  <a:gd name="T27" fmla="*/ 2 h 636"/>
                  <a:gd name="T28" fmla="*/ 467 w 572"/>
                  <a:gd name="T29" fmla="*/ 0 h 636"/>
                  <a:gd name="T30" fmla="*/ 459 w 572"/>
                  <a:gd name="T31" fmla="*/ 2 h 636"/>
                  <a:gd name="T32" fmla="*/ 406 w 572"/>
                  <a:gd name="T33" fmla="*/ 28 h 636"/>
                  <a:gd name="T34" fmla="*/ 337 w 572"/>
                  <a:gd name="T35" fmla="*/ 60 h 636"/>
                  <a:gd name="T36" fmla="*/ 288 w 572"/>
                  <a:gd name="T37" fmla="*/ 81 h 636"/>
                  <a:gd name="T38" fmla="*/ 234 w 572"/>
                  <a:gd name="T39" fmla="*/ 99 h 636"/>
                  <a:gd name="T40" fmla="*/ 176 w 572"/>
                  <a:gd name="T41" fmla="*/ 115 h 636"/>
                  <a:gd name="T42" fmla="*/ 112 w 572"/>
                  <a:gd name="T43" fmla="*/ 128 h 636"/>
                  <a:gd name="T44" fmla="*/ 40 w 572"/>
                  <a:gd name="T45" fmla="*/ 139 h 636"/>
                  <a:gd name="T46" fmla="*/ 0 w 572"/>
                  <a:gd name="T47" fmla="*/ 480 h 636"/>
                  <a:gd name="T48" fmla="*/ 2 w 572"/>
                  <a:gd name="T49" fmla="*/ 487 h 636"/>
                  <a:gd name="T50" fmla="*/ 73 w 572"/>
                  <a:gd name="T51" fmla="*/ 497 h 636"/>
                  <a:gd name="T52" fmla="*/ 138 w 572"/>
                  <a:gd name="T53" fmla="*/ 509 h 636"/>
                  <a:gd name="T54" fmla="*/ 197 w 572"/>
                  <a:gd name="T55" fmla="*/ 524 h 636"/>
                  <a:gd name="T56" fmla="*/ 249 w 572"/>
                  <a:gd name="T57" fmla="*/ 540 h 636"/>
                  <a:gd name="T58" fmla="*/ 299 w 572"/>
                  <a:gd name="T59" fmla="*/ 559 h 636"/>
                  <a:gd name="T60" fmla="*/ 345 w 572"/>
                  <a:gd name="T61" fmla="*/ 578 h 636"/>
                  <a:gd name="T62" fmla="*/ 433 w 572"/>
                  <a:gd name="T63" fmla="*/ 621 h 636"/>
                  <a:gd name="T64" fmla="*/ 464 w 572"/>
                  <a:gd name="T65" fmla="*/ 636 h 636"/>
                  <a:gd name="T66" fmla="*/ 471 w 572"/>
                  <a:gd name="T67" fmla="*/ 636 h 636"/>
                  <a:gd name="T68" fmla="*/ 478 w 572"/>
                  <a:gd name="T69" fmla="*/ 632 h 636"/>
                  <a:gd name="T70" fmla="*/ 481 w 572"/>
                  <a:gd name="T71" fmla="*/ 626 h 636"/>
                  <a:gd name="T72" fmla="*/ 482 w 572"/>
                  <a:gd name="T73" fmla="*/ 405 h 636"/>
                  <a:gd name="T74" fmla="*/ 505 w 572"/>
                  <a:gd name="T75" fmla="*/ 405 h 636"/>
                  <a:gd name="T76" fmla="*/ 520 w 572"/>
                  <a:gd name="T77" fmla="*/ 402 h 636"/>
                  <a:gd name="T78" fmla="*/ 532 w 572"/>
                  <a:gd name="T79" fmla="*/ 397 h 636"/>
                  <a:gd name="T80" fmla="*/ 545 w 572"/>
                  <a:gd name="T81" fmla="*/ 390 h 636"/>
                  <a:gd name="T82" fmla="*/ 555 w 572"/>
                  <a:gd name="T83" fmla="*/ 381 h 636"/>
                  <a:gd name="T84" fmla="*/ 562 w 572"/>
                  <a:gd name="T85" fmla="*/ 370 h 636"/>
                  <a:gd name="T86" fmla="*/ 569 w 572"/>
                  <a:gd name="T87" fmla="*/ 357 h 636"/>
                  <a:gd name="T88" fmla="*/ 571 w 572"/>
                  <a:gd name="T89" fmla="*/ 344 h 636"/>
                  <a:gd name="T90" fmla="*/ 572 w 572"/>
                  <a:gd name="T91" fmla="*/ 299 h 636"/>
                  <a:gd name="T92" fmla="*/ 570 w 572"/>
                  <a:gd name="T93" fmla="*/ 284 h 636"/>
                  <a:gd name="T94" fmla="*/ 566 w 572"/>
                  <a:gd name="T95" fmla="*/ 272 h 636"/>
                  <a:gd name="T96" fmla="*/ 558 w 572"/>
                  <a:gd name="T97" fmla="*/ 259 h 636"/>
                  <a:gd name="T98" fmla="*/ 550 w 572"/>
                  <a:gd name="T99" fmla="*/ 247 h 636"/>
                  <a:gd name="T100" fmla="*/ 538 w 572"/>
                  <a:gd name="T101" fmla="*/ 237 h 636"/>
                  <a:gd name="T102" fmla="*/ 525 w 572"/>
                  <a:gd name="T103" fmla="*/ 231 h 636"/>
                  <a:gd name="T104" fmla="*/ 511 w 572"/>
                  <a:gd name="T105" fmla="*/ 226 h 636"/>
                  <a:gd name="T106" fmla="*/ 497 w 572"/>
                  <a:gd name="T107" fmla="*/ 224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2" h="636">
                    <a:moveTo>
                      <a:pt x="542" y="338"/>
                    </a:moveTo>
                    <a:lnTo>
                      <a:pt x="541" y="346"/>
                    </a:lnTo>
                    <a:lnTo>
                      <a:pt x="538" y="353"/>
                    </a:lnTo>
                    <a:lnTo>
                      <a:pt x="533" y="360"/>
                    </a:lnTo>
                    <a:lnTo>
                      <a:pt x="527" y="365"/>
                    </a:lnTo>
                    <a:lnTo>
                      <a:pt x="521" y="369"/>
                    </a:lnTo>
                    <a:lnTo>
                      <a:pt x="513" y="372"/>
                    </a:lnTo>
                    <a:lnTo>
                      <a:pt x="505" y="375"/>
                    </a:lnTo>
                    <a:lnTo>
                      <a:pt x="497" y="375"/>
                    </a:lnTo>
                    <a:lnTo>
                      <a:pt x="482" y="375"/>
                    </a:lnTo>
                    <a:lnTo>
                      <a:pt x="482" y="254"/>
                    </a:lnTo>
                    <a:lnTo>
                      <a:pt x="497" y="254"/>
                    </a:lnTo>
                    <a:lnTo>
                      <a:pt x="506" y="255"/>
                    </a:lnTo>
                    <a:lnTo>
                      <a:pt x="513" y="259"/>
                    </a:lnTo>
                    <a:lnTo>
                      <a:pt x="522" y="263"/>
                    </a:lnTo>
                    <a:lnTo>
                      <a:pt x="528" y="268"/>
                    </a:lnTo>
                    <a:lnTo>
                      <a:pt x="533" y="275"/>
                    </a:lnTo>
                    <a:lnTo>
                      <a:pt x="538" y="283"/>
                    </a:lnTo>
                    <a:lnTo>
                      <a:pt x="541" y="291"/>
                    </a:lnTo>
                    <a:lnTo>
                      <a:pt x="542" y="299"/>
                    </a:lnTo>
                    <a:lnTo>
                      <a:pt x="542" y="338"/>
                    </a:lnTo>
                    <a:close/>
                    <a:moveTo>
                      <a:pt x="497" y="224"/>
                    </a:moveTo>
                    <a:lnTo>
                      <a:pt x="482" y="224"/>
                    </a:lnTo>
                    <a:lnTo>
                      <a:pt x="482" y="15"/>
                    </a:lnTo>
                    <a:lnTo>
                      <a:pt x="481" y="12"/>
                    </a:lnTo>
                    <a:lnTo>
                      <a:pt x="480" y="8"/>
                    </a:lnTo>
                    <a:lnTo>
                      <a:pt x="478" y="6"/>
                    </a:lnTo>
                    <a:lnTo>
                      <a:pt x="474" y="2"/>
                    </a:lnTo>
                    <a:lnTo>
                      <a:pt x="471" y="1"/>
                    </a:lnTo>
                    <a:lnTo>
                      <a:pt x="467" y="0"/>
                    </a:lnTo>
                    <a:lnTo>
                      <a:pt x="464" y="1"/>
                    </a:lnTo>
                    <a:lnTo>
                      <a:pt x="459" y="2"/>
                    </a:lnTo>
                    <a:lnTo>
                      <a:pt x="451" y="7"/>
                    </a:lnTo>
                    <a:lnTo>
                      <a:pt x="406" y="28"/>
                    </a:lnTo>
                    <a:lnTo>
                      <a:pt x="361" y="51"/>
                    </a:lnTo>
                    <a:lnTo>
                      <a:pt x="337" y="60"/>
                    </a:lnTo>
                    <a:lnTo>
                      <a:pt x="313" y="71"/>
                    </a:lnTo>
                    <a:lnTo>
                      <a:pt x="288" y="81"/>
                    </a:lnTo>
                    <a:lnTo>
                      <a:pt x="262" y="89"/>
                    </a:lnTo>
                    <a:lnTo>
                      <a:pt x="234" y="99"/>
                    </a:lnTo>
                    <a:lnTo>
                      <a:pt x="206" y="106"/>
                    </a:lnTo>
                    <a:lnTo>
                      <a:pt x="176" y="115"/>
                    </a:lnTo>
                    <a:lnTo>
                      <a:pt x="145" y="121"/>
                    </a:lnTo>
                    <a:lnTo>
                      <a:pt x="112" y="128"/>
                    </a:lnTo>
                    <a:lnTo>
                      <a:pt x="78" y="133"/>
                    </a:lnTo>
                    <a:lnTo>
                      <a:pt x="40" y="139"/>
                    </a:lnTo>
                    <a:lnTo>
                      <a:pt x="0" y="143"/>
                    </a:lnTo>
                    <a:lnTo>
                      <a:pt x="0" y="480"/>
                    </a:lnTo>
                    <a:lnTo>
                      <a:pt x="0" y="484"/>
                    </a:lnTo>
                    <a:lnTo>
                      <a:pt x="2" y="487"/>
                    </a:lnTo>
                    <a:lnTo>
                      <a:pt x="38" y="491"/>
                    </a:lnTo>
                    <a:lnTo>
                      <a:pt x="73" y="497"/>
                    </a:lnTo>
                    <a:lnTo>
                      <a:pt x="107" y="502"/>
                    </a:lnTo>
                    <a:lnTo>
                      <a:pt x="138" y="509"/>
                    </a:lnTo>
                    <a:lnTo>
                      <a:pt x="168" y="515"/>
                    </a:lnTo>
                    <a:lnTo>
                      <a:pt x="197" y="524"/>
                    </a:lnTo>
                    <a:lnTo>
                      <a:pt x="224" y="531"/>
                    </a:lnTo>
                    <a:lnTo>
                      <a:pt x="249" y="540"/>
                    </a:lnTo>
                    <a:lnTo>
                      <a:pt x="274" y="549"/>
                    </a:lnTo>
                    <a:lnTo>
                      <a:pt x="299" y="559"/>
                    </a:lnTo>
                    <a:lnTo>
                      <a:pt x="322" y="569"/>
                    </a:lnTo>
                    <a:lnTo>
                      <a:pt x="345" y="578"/>
                    </a:lnTo>
                    <a:lnTo>
                      <a:pt x="390" y="600"/>
                    </a:lnTo>
                    <a:lnTo>
                      <a:pt x="433" y="621"/>
                    </a:lnTo>
                    <a:lnTo>
                      <a:pt x="459" y="635"/>
                    </a:lnTo>
                    <a:lnTo>
                      <a:pt x="464" y="636"/>
                    </a:lnTo>
                    <a:lnTo>
                      <a:pt x="467" y="636"/>
                    </a:lnTo>
                    <a:lnTo>
                      <a:pt x="471" y="636"/>
                    </a:lnTo>
                    <a:lnTo>
                      <a:pt x="474" y="634"/>
                    </a:lnTo>
                    <a:lnTo>
                      <a:pt x="478" y="632"/>
                    </a:lnTo>
                    <a:lnTo>
                      <a:pt x="480" y="629"/>
                    </a:lnTo>
                    <a:lnTo>
                      <a:pt x="481" y="626"/>
                    </a:lnTo>
                    <a:lnTo>
                      <a:pt x="482" y="621"/>
                    </a:lnTo>
                    <a:lnTo>
                      <a:pt x="482" y="405"/>
                    </a:lnTo>
                    <a:lnTo>
                      <a:pt x="497" y="405"/>
                    </a:lnTo>
                    <a:lnTo>
                      <a:pt x="505" y="405"/>
                    </a:lnTo>
                    <a:lnTo>
                      <a:pt x="512" y="403"/>
                    </a:lnTo>
                    <a:lnTo>
                      <a:pt x="520" y="402"/>
                    </a:lnTo>
                    <a:lnTo>
                      <a:pt x="526" y="399"/>
                    </a:lnTo>
                    <a:lnTo>
                      <a:pt x="532" y="397"/>
                    </a:lnTo>
                    <a:lnTo>
                      <a:pt x="539" y="394"/>
                    </a:lnTo>
                    <a:lnTo>
                      <a:pt x="545" y="390"/>
                    </a:lnTo>
                    <a:lnTo>
                      <a:pt x="550" y="385"/>
                    </a:lnTo>
                    <a:lnTo>
                      <a:pt x="555" y="381"/>
                    </a:lnTo>
                    <a:lnTo>
                      <a:pt x="559" y="376"/>
                    </a:lnTo>
                    <a:lnTo>
                      <a:pt x="562" y="370"/>
                    </a:lnTo>
                    <a:lnTo>
                      <a:pt x="566" y="364"/>
                    </a:lnTo>
                    <a:lnTo>
                      <a:pt x="569" y="357"/>
                    </a:lnTo>
                    <a:lnTo>
                      <a:pt x="570" y="351"/>
                    </a:lnTo>
                    <a:lnTo>
                      <a:pt x="571" y="344"/>
                    </a:lnTo>
                    <a:lnTo>
                      <a:pt x="572" y="338"/>
                    </a:lnTo>
                    <a:lnTo>
                      <a:pt x="572" y="299"/>
                    </a:lnTo>
                    <a:lnTo>
                      <a:pt x="571" y="292"/>
                    </a:lnTo>
                    <a:lnTo>
                      <a:pt x="570" y="284"/>
                    </a:lnTo>
                    <a:lnTo>
                      <a:pt x="568" y="278"/>
                    </a:lnTo>
                    <a:lnTo>
                      <a:pt x="566" y="272"/>
                    </a:lnTo>
                    <a:lnTo>
                      <a:pt x="562" y="264"/>
                    </a:lnTo>
                    <a:lnTo>
                      <a:pt x="558" y="259"/>
                    </a:lnTo>
                    <a:lnTo>
                      <a:pt x="554" y="252"/>
                    </a:lnTo>
                    <a:lnTo>
                      <a:pt x="550" y="247"/>
                    </a:lnTo>
                    <a:lnTo>
                      <a:pt x="544" y="243"/>
                    </a:lnTo>
                    <a:lnTo>
                      <a:pt x="538" y="237"/>
                    </a:lnTo>
                    <a:lnTo>
                      <a:pt x="531" y="234"/>
                    </a:lnTo>
                    <a:lnTo>
                      <a:pt x="525" y="231"/>
                    </a:lnTo>
                    <a:lnTo>
                      <a:pt x="518" y="228"/>
                    </a:lnTo>
                    <a:lnTo>
                      <a:pt x="511" y="226"/>
                    </a:lnTo>
                    <a:lnTo>
                      <a:pt x="505" y="225"/>
                    </a:lnTo>
                    <a:lnTo>
                      <a:pt x="497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85" name="Freeform 2021"/>
              <p:cNvSpPr>
                <a:spLocks/>
              </p:cNvSpPr>
              <p:nvPr/>
            </p:nvSpPr>
            <p:spPr bwMode="auto">
              <a:xfrm>
                <a:off x="658199" y="2106922"/>
                <a:ext cx="220396" cy="410181"/>
              </a:xfrm>
              <a:custGeom>
                <a:avLst/>
                <a:gdLst>
                  <a:gd name="T0" fmla="*/ 240 w 240"/>
                  <a:gd name="T1" fmla="*/ 0 h 334"/>
                  <a:gd name="T2" fmla="*/ 222 w 240"/>
                  <a:gd name="T3" fmla="*/ 0 h 334"/>
                  <a:gd name="T4" fmla="*/ 204 w 240"/>
                  <a:gd name="T5" fmla="*/ 1 h 334"/>
                  <a:gd name="T6" fmla="*/ 185 w 240"/>
                  <a:gd name="T7" fmla="*/ 1 h 334"/>
                  <a:gd name="T8" fmla="*/ 165 w 240"/>
                  <a:gd name="T9" fmla="*/ 1 h 334"/>
                  <a:gd name="T10" fmla="*/ 120 w 240"/>
                  <a:gd name="T11" fmla="*/ 1 h 334"/>
                  <a:gd name="T12" fmla="*/ 108 w 240"/>
                  <a:gd name="T13" fmla="*/ 2 h 334"/>
                  <a:gd name="T14" fmla="*/ 96 w 240"/>
                  <a:gd name="T15" fmla="*/ 4 h 334"/>
                  <a:gd name="T16" fmla="*/ 85 w 240"/>
                  <a:gd name="T17" fmla="*/ 8 h 334"/>
                  <a:gd name="T18" fmla="*/ 73 w 240"/>
                  <a:gd name="T19" fmla="*/ 12 h 334"/>
                  <a:gd name="T20" fmla="*/ 62 w 240"/>
                  <a:gd name="T21" fmla="*/ 17 h 334"/>
                  <a:gd name="T22" fmla="*/ 53 w 240"/>
                  <a:gd name="T23" fmla="*/ 24 h 334"/>
                  <a:gd name="T24" fmla="*/ 44 w 240"/>
                  <a:gd name="T25" fmla="*/ 32 h 334"/>
                  <a:gd name="T26" fmla="*/ 35 w 240"/>
                  <a:gd name="T27" fmla="*/ 41 h 334"/>
                  <a:gd name="T28" fmla="*/ 27 w 240"/>
                  <a:gd name="T29" fmla="*/ 51 h 334"/>
                  <a:gd name="T30" fmla="*/ 20 w 240"/>
                  <a:gd name="T31" fmla="*/ 60 h 334"/>
                  <a:gd name="T32" fmla="*/ 15 w 240"/>
                  <a:gd name="T33" fmla="*/ 72 h 334"/>
                  <a:gd name="T34" fmla="*/ 10 w 240"/>
                  <a:gd name="T35" fmla="*/ 84 h 334"/>
                  <a:gd name="T36" fmla="*/ 5 w 240"/>
                  <a:gd name="T37" fmla="*/ 96 h 334"/>
                  <a:gd name="T38" fmla="*/ 2 w 240"/>
                  <a:gd name="T39" fmla="*/ 110 h 334"/>
                  <a:gd name="T40" fmla="*/ 1 w 240"/>
                  <a:gd name="T41" fmla="*/ 122 h 334"/>
                  <a:gd name="T42" fmla="*/ 0 w 240"/>
                  <a:gd name="T43" fmla="*/ 136 h 334"/>
                  <a:gd name="T44" fmla="*/ 0 w 240"/>
                  <a:gd name="T45" fmla="*/ 212 h 334"/>
                  <a:gd name="T46" fmla="*/ 1 w 240"/>
                  <a:gd name="T47" fmla="*/ 224 h 334"/>
                  <a:gd name="T48" fmla="*/ 2 w 240"/>
                  <a:gd name="T49" fmla="*/ 237 h 334"/>
                  <a:gd name="T50" fmla="*/ 5 w 240"/>
                  <a:gd name="T51" fmla="*/ 249 h 334"/>
                  <a:gd name="T52" fmla="*/ 9 w 240"/>
                  <a:gd name="T53" fmla="*/ 261 h 334"/>
                  <a:gd name="T54" fmla="*/ 14 w 240"/>
                  <a:gd name="T55" fmla="*/ 272 h 334"/>
                  <a:gd name="T56" fmla="*/ 19 w 240"/>
                  <a:gd name="T57" fmla="*/ 281 h 334"/>
                  <a:gd name="T58" fmla="*/ 26 w 240"/>
                  <a:gd name="T59" fmla="*/ 290 h 334"/>
                  <a:gd name="T60" fmla="*/ 33 w 240"/>
                  <a:gd name="T61" fmla="*/ 298 h 334"/>
                  <a:gd name="T62" fmla="*/ 42 w 240"/>
                  <a:gd name="T63" fmla="*/ 306 h 334"/>
                  <a:gd name="T64" fmla="*/ 52 w 240"/>
                  <a:gd name="T65" fmla="*/ 312 h 334"/>
                  <a:gd name="T66" fmla="*/ 61 w 240"/>
                  <a:gd name="T67" fmla="*/ 319 h 334"/>
                  <a:gd name="T68" fmla="*/ 72 w 240"/>
                  <a:gd name="T69" fmla="*/ 323 h 334"/>
                  <a:gd name="T70" fmla="*/ 83 w 240"/>
                  <a:gd name="T71" fmla="*/ 327 h 334"/>
                  <a:gd name="T72" fmla="*/ 96 w 240"/>
                  <a:gd name="T73" fmla="*/ 329 h 334"/>
                  <a:gd name="T74" fmla="*/ 107 w 240"/>
                  <a:gd name="T75" fmla="*/ 332 h 334"/>
                  <a:gd name="T76" fmla="*/ 120 w 240"/>
                  <a:gd name="T77" fmla="*/ 332 h 334"/>
                  <a:gd name="T78" fmla="*/ 165 w 240"/>
                  <a:gd name="T79" fmla="*/ 332 h 334"/>
                  <a:gd name="T80" fmla="*/ 185 w 240"/>
                  <a:gd name="T81" fmla="*/ 332 h 334"/>
                  <a:gd name="T82" fmla="*/ 204 w 240"/>
                  <a:gd name="T83" fmla="*/ 333 h 334"/>
                  <a:gd name="T84" fmla="*/ 222 w 240"/>
                  <a:gd name="T85" fmla="*/ 333 h 334"/>
                  <a:gd name="T86" fmla="*/ 240 w 240"/>
                  <a:gd name="T87" fmla="*/ 334 h 334"/>
                  <a:gd name="T88" fmla="*/ 240 w 240"/>
                  <a:gd name="T89" fmla="*/ 333 h 334"/>
                  <a:gd name="T90" fmla="*/ 240 w 240"/>
                  <a:gd name="T91" fmla="*/ 332 h 334"/>
                  <a:gd name="T92" fmla="*/ 240 w 240"/>
                  <a:gd name="T9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334">
                    <a:moveTo>
                      <a:pt x="240" y="0"/>
                    </a:moveTo>
                    <a:lnTo>
                      <a:pt x="222" y="0"/>
                    </a:lnTo>
                    <a:lnTo>
                      <a:pt x="204" y="1"/>
                    </a:lnTo>
                    <a:lnTo>
                      <a:pt x="185" y="1"/>
                    </a:lnTo>
                    <a:lnTo>
                      <a:pt x="165" y="1"/>
                    </a:lnTo>
                    <a:lnTo>
                      <a:pt x="120" y="1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5" y="8"/>
                    </a:lnTo>
                    <a:lnTo>
                      <a:pt x="73" y="12"/>
                    </a:lnTo>
                    <a:lnTo>
                      <a:pt x="62" y="17"/>
                    </a:lnTo>
                    <a:lnTo>
                      <a:pt x="53" y="24"/>
                    </a:lnTo>
                    <a:lnTo>
                      <a:pt x="44" y="32"/>
                    </a:lnTo>
                    <a:lnTo>
                      <a:pt x="35" y="41"/>
                    </a:lnTo>
                    <a:lnTo>
                      <a:pt x="27" y="51"/>
                    </a:lnTo>
                    <a:lnTo>
                      <a:pt x="20" y="60"/>
                    </a:lnTo>
                    <a:lnTo>
                      <a:pt x="15" y="72"/>
                    </a:lnTo>
                    <a:lnTo>
                      <a:pt x="10" y="84"/>
                    </a:lnTo>
                    <a:lnTo>
                      <a:pt x="5" y="96"/>
                    </a:lnTo>
                    <a:lnTo>
                      <a:pt x="2" y="110"/>
                    </a:lnTo>
                    <a:lnTo>
                      <a:pt x="1" y="122"/>
                    </a:lnTo>
                    <a:lnTo>
                      <a:pt x="0" y="136"/>
                    </a:lnTo>
                    <a:lnTo>
                      <a:pt x="0" y="212"/>
                    </a:lnTo>
                    <a:lnTo>
                      <a:pt x="1" y="224"/>
                    </a:lnTo>
                    <a:lnTo>
                      <a:pt x="2" y="237"/>
                    </a:lnTo>
                    <a:lnTo>
                      <a:pt x="5" y="249"/>
                    </a:lnTo>
                    <a:lnTo>
                      <a:pt x="9" y="261"/>
                    </a:lnTo>
                    <a:lnTo>
                      <a:pt x="14" y="272"/>
                    </a:lnTo>
                    <a:lnTo>
                      <a:pt x="19" y="281"/>
                    </a:lnTo>
                    <a:lnTo>
                      <a:pt x="26" y="290"/>
                    </a:lnTo>
                    <a:lnTo>
                      <a:pt x="33" y="298"/>
                    </a:lnTo>
                    <a:lnTo>
                      <a:pt x="42" y="306"/>
                    </a:lnTo>
                    <a:lnTo>
                      <a:pt x="52" y="312"/>
                    </a:lnTo>
                    <a:lnTo>
                      <a:pt x="61" y="319"/>
                    </a:lnTo>
                    <a:lnTo>
                      <a:pt x="72" y="323"/>
                    </a:lnTo>
                    <a:lnTo>
                      <a:pt x="83" y="327"/>
                    </a:lnTo>
                    <a:lnTo>
                      <a:pt x="96" y="329"/>
                    </a:lnTo>
                    <a:lnTo>
                      <a:pt x="107" y="332"/>
                    </a:lnTo>
                    <a:lnTo>
                      <a:pt x="120" y="332"/>
                    </a:lnTo>
                    <a:lnTo>
                      <a:pt x="165" y="332"/>
                    </a:lnTo>
                    <a:lnTo>
                      <a:pt x="185" y="332"/>
                    </a:lnTo>
                    <a:lnTo>
                      <a:pt x="204" y="333"/>
                    </a:lnTo>
                    <a:lnTo>
                      <a:pt x="222" y="333"/>
                    </a:lnTo>
                    <a:lnTo>
                      <a:pt x="240" y="334"/>
                    </a:lnTo>
                    <a:lnTo>
                      <a:pt x="240" y="333"/>
                    </a:lnTo>
                    <a:lnTo>
                      <a:pt x="240" y="332"/>
                    </a:lnTo>
                    <a:lnTo>
                      <a:pt x="2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  <p:sp>
            <p:nvSpPr>
              <p:cNvPr id="86" name="Freeform 2022"/>
              <p:cNvSpPr>
                <a:spLocks/>
              </p:cNvSpPr>
              <p:nvPr/>
            </p:nvSpPr>
            <p:spPr bwMode="auto">
              <a:xfrm>
                <a:off x="906144" y="2070190"/>
                <a:ext cx="165297" cy="777506"/>
              </a:xfrm>
              <a:custGeom>
                <a:avLst/>
                <a:gdLst>
                  <a:gd name="T0" fmla="*/ 154 w 177"/>
                  <a:gd name="T1" fmla="*/ 594 h 632"/>
                  <a:gd name="T2" fmla="*/ 126 w 177"/>
                  <a:gd name="T3" fmla="*/ 574 h 632"/>
                  <a:gd name="T4" fmla="*/ 100 w 177"/>
                  <a:gd name="T5" fmla="*/ 549 h 632"/>
                  <a:gd name="T6" fmla="*/ 79 w 177"/>
                  <a:gd name="T7" fmla="*/ 520 h 632"/>
                  <a:gd name="T8" fmla="*/ 60 w 177"/>
                  <a:gd name="T9" fmla="*/ 489 h 632"/>
                  <a:gd name="T10" fmla="*/ 46 w 177"/>
                  <a:gd name="T11" fmla="*/ 455 h 632"/>
                  <a:gd name="T12" fmla="*/ 37 w 177"/>
                  <a:gd name="T13" fmla="*/ 419 h 632"/>
                  <a:gd name="T14" fmla="*/ 31 w 177"/>
                  <a:gd name="T15" fmla="*/ 380 h 632"/>
                  <a:gd name="T16" fmla="*/ 30 w 177"/>
                  <a:gd name="T17" fmla="*/ 15 h 632"/>
                  <a:gd name="T18" fmla="*/ 29 w 177"/>
                  <a:gd name="T19" fmla="*/ 10 h 632"/>
                  <a:gd name="T20" fmla="*/ 26 w 177"/>
                  <a:gd name="T21" fmla="*/ 5 h 632"/>
                  <a:gd name="T22" fmla="*/ 22 w 177"/>
                  <a:gd name="T23" fmla="*/ 1 h 632"/>
                  <a:gd name="T24" fmla="*/ 15 w 177"/>
                  <a:gd name="T25" fmla="*/ 0 h 632"/>
                  <a:gd name="T26" fmla="*/ 10 w 177"/>
                  <a:gd name="T27" fmla="*/ 1 h 632"/>
                  <a:gd name="T28" fmla="*/ 5 w 177"/>
                  <a:gd name="T29" fmla="*/ 5 h 632"/>
                  <a:gd name="T30" fmla="*/ 1 w 177"/>
                  <a:gd name="T31" fmla="*/ 10 h 632"/>
                  <a:gd name="T32" fmla="*/ 0 w 177"/>
                  <a:gd name="T33" fmla="*/ 15 h 632"/>
                  <a:gd name="T34" fmla="*/ 1 w 177"/>
                  <a:gd name="T35" fmla="*/ 383 h 632"/>
                  <a:gd name="T36" fmla="*/ 7 w 177"/>
                  <a:gd name="T37" fmla="*/ 425 h 632"/>
                  <a:gd name="T38" fmla="*/ 18 w 177"/>
                  <a:gd name="T39" fmla="*/ 466 h 632"/>
                  <a:gd name="T40" fmla="*/ 34 w 177"/>
                  <a:gd name="T41" fmla="*/ 503 h 632"/>
                  <a:gd name="T42" fmla="*/ 54 w 177"/>
                  <a:gd name="T43" fmla="*/ 539 h 632"/>
                  <a:gd name="T44" fmla="*/ 78 w 177"/>
                  <a:gd name="T45" fmla="*/ 570 h 632"/>
                  <a:gd name="T46" fmla="*/ 107 w 177"/>
                  <a:gd name="T47" fmla="*/ 598 h 632"/>
                  <a:gd name="T48" fmla="*/ 139 w 177"/>
                  <a:gd name="T49" fmla="*/ 620 h 632"/>
                  <a:gd name="T50" fmla="*/ 159 w 177"/>
                  <a:gd name="T51" fmla="*/ 631 h 632"/>
                  <a:gd name="T52" fmla="*/ 167 w 177"/>
                  <a:gd name="T53" fmla="*/ 631 h 632"/>
                  <a:gd name="T54" fmla="*/ 173 w 177"/>
                  <a:gd name="T55" fmla="*/ 627 h 632"/>
                  <a:gd name="T56" fmla="*/ 176 w 177"/>
                  <a:gd name="T57" fmla="*/ 620 h 632"/>
                  <a:gd name="T58" fmla="*/ 177 w 177"/>
                  <a:gd name="T59" fmla="*/ 615 h 632"/>
                  <a:gd name="T60" fmla="*/ 175 w 177"/>
                  <a:gd name="T61" fmla="*/ 609 h 632"/>
                  <a:gd name="T62" fmla="*/ 171 w 177"/>
                  <a:gd name="T63" fmla="*/ 60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632">
                    <a:moveTo>
                      <a:pt x="169" y="603"/>
                    </a:moveTo>
                    <a:lnTo>
                      <a:pt x="154" y="594"/>
                    </a:lnTo>
                    <a:lnTo>
                      <a:pt x="139" y="585"/>
                    </a:lnTo>
                    <a:lnTo>
                      <a:pt x="126" y="574"/>
                    </a:lnTo>
                    <a:lnTo>
                      <a:pt x="113" y="562"/>
                    </a:lnTo>
                    <a:lnTo>
                      <a:pt x="100" y="549"/>
                    </a:lnTo>
                    <a:lnTo>
                      <a:pt x="89" y="535"/>
                    </a:lnTo>
                    <a:lnTo>
                      <a:pt x="79" y="520"/>
                    </a:lnTo>
                    <a:lnTo>
                      <a:pt x="69" y="505"/>
                    </a:lnTo>
                    <a:lnTo>
                      <a:pt x="60" y="489"/>
                    </a:lnTo>
                    <a:lnTo>
                      <a:pt x="53" y="472"/>
                    </a:lnTo>
                    <a:lnTo>
                      <a:pt x="46" y="455"/>
                    </a:lnTo>
                    <a:lnTo>
                      <a:pt x="41" y="437"/>
                    </a:lnTo>
                    <a:lnTo>
                      <a:pt x="37" y="419"/>
                    </a:lnTo>
                    <a:lnTo>
                      <a:pt x="34" y="399"/>
                    </a:lnTo>
                    <a:lnTo>
                      <a:pt x="31" y="380"/>
                    </a:lnTo>
                    <a:lnTo>
                      <a:pt x="30" y="361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361"/>
                    </a:lnTo>
                    <a:lnTo>
                      <a:pt x="1" y="383"/>
                    </a:lnTo>
                    <a:lnTo>
                      <a:pt x="4" y="404"/>
                    </a:lnTo>
                    <a:lnTo>
                      <a:pt x="7" y="425"/>
                    </a:lnTo>
                    <a:lnTo>
                      <a:pt x="12" y="445"/>
                    </a:lnTo>
                    <a:lnTo>
                      <a:pt x="18" y="466"/>
                    </a:lnTo>
                    <a:lnTo>
                      <a:pt x="25" y="485"/>
                    </a:lnTo>
                    <a:lnTo>
                      <a:pt x="34" y="503"/>
                    </a:lnTo>
                    <a:lnTo>
                      <a:pt x="43" y="522"/>
                    </a:lnTo>
                    <a:lnTo>
                      <a:pt x="54" y="539"/>
                    </a:lnTo>
                    <a:lnTo>
                      <a:pt x="65" y="555"/>
                    </a:lnTo>
                    <a:lnTo>
                      <a:pt x="78" y="570"/>
                    </a:lnTo>
                    <a:lnTo>
                      <a:pt x="92" y="585"/>
                    </a:lnTo>
                    <a:lnTo>
                      <a:pt x="107" y="598"/>
                    </a:lnTo>
                    <a:lnTo>
                      <a:pt x="122" y="609"/>
                    </a:lnTo>
                    <a:lnTo>
                      <a:pt x="139" y="620"/>
                    </a:lnTo>
                    <a:lnTo>
                      <a:pt x="156" y="630"/>
                    </a:lnTo>
                    <a:lnTo>
                      <a:pt x="159" y="631"/>
                    </a:lnTo>
                    <a:lnTo>
                      <a:pt x="162" y="632"/>
                    </a:lnTo>
                    <a:lnTo>
                      <a:pt x="167" y="631"/>
                    </a:lnTo>
                    <a:lnTo>
                      <a:pt x="170" y="630"/>
                    </a:lnTo>
                    <a:lnTo>
                      <a:pt x="173" y="627"/>
                    </a:lnTo>
                    <a:lnTo>
                      <a:pt x="175" y="623"/>
                    </a:lnTo>
                    <a:lnTo>
                      <a:pt x="176" y="620"/>
                    </a:lnTo>
                    <a:lnTo>
                      <a:pt x="177" y="617"/>
                    </a:lnTo>
                    <a:lnTo>
                      <a:pt x="177" y="615"/>
                    </a:lnTo>
                    <a:lnTo>
                      <a:pt x="176" y="612"/>
                    </a:lnTo>
                    <a:lnTo>
                      <a:pt x="175" y="609"/>
                    </a:lnTo>
                    <a:lnTo>
                      <a:pt x="173" y="606"/>
                    </a:lnTo>
                    <a:lnTo>
                      <a:pt x="171" y="604"/>
                    </a:lnTo>
                    <a:lnTo>
                      <a:pt x="169" y="6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87" name="Slide Number Placeholder 5"/>
          <p:cNvSpPr txBox="1">
            <a:spLocks/>
          </p:cNvSpPr>
          <p:nvPr/>
        </p:nvSpPr>
        <p:spPr>
          <a:xfrm>
            <a:off x="8686800" y="655320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DAC5CC-B1A1-4589-9D63-70C0024C20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Influencing the Way Ahead</a:t>
            </a:r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31" name="Group 13"/>
          <p:cNvGrpSpPr>
            <a:grpSpLocks/>
          </p:cNvGrpSpPr>
          <p:nvPr/>
        </p:nvGrpSpPr>
        <p:grpSpPr bwMode="auto">
          <a:xfrm>
            <a:off x="1767406" y="1295400"/>
            <a:ext cx="5395394" cy="990601"/>
            <a:chOff x="951745" y="2469753"/>
            <a:chExt cx="2384579" cy="990824"/>
          </a:xfrm>
        </p:grpSpPr>
        <p:sp>
          <p:nvSpPr>
            <p:cNvPr id="16" name="Round Same Side Corner Rectangle 15"/>
            <p:cNvSpPr/>
            <p:nvPr/>
          </p:nvSpPr>
          <p:spPr>
            <a:xfrm>
              <a:off x="951745" y="2469753"/>
              <a:ext cx="2384579" cy="287403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anchor="t" anchorCtr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ndara" panose="020E0502030303020204" pitchFamily="34" charset="0"/>
                  <a:ea typeface="ＭＳ Ｐゴシック" charset="0"/>
                  <a:cs typeface="ＭＳ Ｐゴシック" charset="0"/>
                </a:rPr>
                <a:t>WNY Implementation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51750" y="2757452"/>
              <a:ext cx="2383660" cy="703125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12999"/>
                </a:srgbClr>
              </a:outerShdw>
            </a:effectLst>
          </p:spPr>
          <p:txBody>
            <a:bodyPr lIns="182880" tIns="9144" rIns="9144" bIns="9144" anchor="t" anchorCtr="0"/>
            <a:lstStyle/>
            <a:p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DoD Programs</a:t>
              </a:r>
            </a:p>
            <a:p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Insider Threat – DoD Insider Threat Management and Analysis Center (DITMAC) - new DSS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mission</a:t>
              </a:r>
              <a:endParaRPr lang="en-US" altLang="en-US" sz="1200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032" name="Group 45"/>
          <p:cNvGrpSpPr>
            <a:grpSpLocks/>
          </p:cNvGrpSpPr>
          <p:nvPr/>
        </p:nvGrpSpPr>
        <p:grpSpPr bwMode="auto">
          <a:xfrm>
            <a:off x="1767406" y="2438400"/>
            <a:ext cx="5395394" cy="1469014"/>
            <a:chOff x="951745" y="2469753"/>
            <a:chExt cx="2384579" cy="1468020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951745" y="2469753"/>
              <a:ext cx="2384579" cy="287144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anchor="t" anchorCtr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ndara" panose="020E0502030303020204" pitchFamily="34" charset="0"/>
                  <a:ea typeface="ＭＳ Ｐゴシック" charset="0"/>
                  <a:cs typeface="ＭＳ Ｐゴシック" charset="0"/>
                </a:rPr>
                <a:t>National Level </a:t>
              </a:r>
              <a:r>
                <a:rPr lang="en-US" sz="1200" dirty="0" smtClean="0">
                  <a:solidFill>
                    <a:srgbClr val="FFFFFF"/>
                  </a:solidFill>
                  <a:latin typeface="Candara" panose="020E0502030303020204" pitchFamily="34" charset="0"/>
                  <a:ea typeface="ＭＳ Ｐゴシック" charset="0"/>
                  <a:cs typeface="ＭＳ Ｐゴシック" charset="0"/>
                </a:rPr>
                <a:t>Programs</a:t>
              </a:r>
              <a:endParaRPr lang="en-US" sz="1200" dirty="0">
                <a:solidFill>
                  <a:srgbClr val="FFFFFF"/>
                </a:solidFill>
                <a:latin typeface="Candara" panose="020E0502030303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51750" y="2757452"/>
              <a:ext cx="2383661" cy="1180321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12999"/>
                </a:srgbClr>
              </a:outerShdw>
            </a:effectLst>
          </p:spPr>
          <p:txBody>
            <a:bodyPr lIns="182880" anchor="t" anchorCtr="0"/>
            <a:lstStyle/>
            <a:p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Federal Investigative Standards (FIS) </a:t>
              </a:r>
            </a:p>
            <a:p>
              <a:pPr lvl="1"/>
              <a:r>
                <a:rPr lang="en-US" altLang="en-US" sz="1200" dirty="0">
                  <a:solidFill>
                    <a:srgbClr val="FF0000"/>
                  </a:solidFill>
                  <a:latin typeface="Candara" panose="020E0502030303020204" pitchFamily="34" charset="0"/>
                </a:rPr>
                <a:t>Tier 3 Secret</a:t>
              </a:r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/Tier 5 Top Secret</a:t>
              </a:r>
            </a:p>
            <a:p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Performance Accountability Council (OMB PAC PMO) </a:t>
              </a:r>
            </a:p>
            <a:p>
              <a:pPr lvl="1"/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Personnel Security Reform </a:t>
              </a:r>
              <a:r>
                <a:rPr lang="en-US" sz="1200" dirty="0">
                  <a:latin typeface="Candara" panose="020E0502030303020204" pitchFamily="34" charset="0"/>
                  <a:hlinkClick r:id="rId6"/>
                </a:rPr>
                <a:t>120 Day Report to the President </a:t>
              </a:r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- (Performance.gov) </a:t>
              </a:r>
            </a:p>
            <a:p>
              <a:pPr lvl="1"/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90 day Review (Cyber Breach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)</a:t>
              </a:r>
              <a:endParaRPr lang="en-US" altLang="en-US" sz="1200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41" name="Group 13"/>
          <p:cNvGrpSpPr>
            <a:grpSpLocks/>
          </p:cNvGrpSpPr>
          <p:nvPr/>
        </p:nvGrpSpPr>
        <p:grpSpPr bwMode="auto">
          <a:xfrm>
            <a:off x="1767422" y="5257800"/>
            <a:ext cx="5375202" cy="1447800"/>
            <a:chOff x="951745" y="2469753"/>
            <a:chExt cx="2375655" cy="1448127"/>
          </a:xfrm>
        </p:grpSpPr>
        <p:sp>
          <p:nvSpPr>
            <p:cNvPr id="42" name="Round Same Side Corner Rectangle 41"/>
            <p:cNvSpPr/>
            <p:nvPr/>
          </p:nvSpPr>
          <p:spPr>
            <a:xfrm>
              <a:off x="951745" y="2469753"/>
              <a:ext cx="2375655" cy="287403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anchor="t" anchorCtr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ndara" panose="020E0502030303020204" pitchFamily="34" charset="0"/>
                  <a:ea typeface="ＭＳ Ｐゴシック" charset="0"/>
                  <a:cs typeface="ＭＳ Ｐゴシック" charset="0"/>
                </a:rPr>
                <a:t>Information Systems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951750" y="2757452"/>
              <a:ext cx="2375650" cy="1160428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12999"/>
                </a:srgbClr>
              </a:outerShdw>
            </a:effectLst>
          </p:spPr>
          <p:txBody>
            <a:bodyPr lIns="182880" anchor="t" anchorCtr="0"/>
            <a:lstStyle/>
            <a:p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Congressional</a:t>
              </a:r>
            </a:p>
            <a:p>
              <a:r>
                <a:rPr lang="en-US" sz="1200" dirty="0">
                  <a:latin typeface="Candara" panose="020E0502030303020204" pitchFamily="34" charset="0"/>
                  <a:hlinkClick r:id="rId7"/>
                </a:rPr>
                <a:t>Section 1628 of NDAA FY15 Personnel Security and Insider Threat</a:t>
              </a:r>
              <a:endParaRPr lang="en-US" sz="1200" dirty="0">
                <a:latin typeface="Candara" panose="020E0502030303020204" pitchFamily="34" charset="0"/>
              </a:endParaRPr>
            </a:p>
            <a:p>
              <a:pPr lvl="1"/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Page 870 (CE, Automated Records Checks, Insider Threat Analysis)</a:t>
              </a:r>
            </a:p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Defense </a:t>
              </a:r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Information System for Security (DISS) -  </a:t>
              </a:r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JVS</a:t>
              </a:r>
            </a:p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National </a:t>
              </a:r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Industrial Security System (NISS) </a:t>
              </a:r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replace ISFD and </a:t>
              </a:r>
              <a:r>
                <a:rPr lang="en-US" altLang="en-US" sz="1200" dirty="0" err="1">
                  <a:solidFill>
                    <a:srgbClr val="000000"/>
                  </a:solidFill>
                  <a:latin typeface="Candara" panose="020E0502030303020204" pitchFamily="34" charset="0"/>
                </a:rPr>
                <a:t>eFCL</a:t>
              </a:r>
              <a:endParaRPr lang="en-US" altLang="en-US" sz="1200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National </a:t>
              </a:r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Contract Classification System (NCCS) – </a:t>
              </a:r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DD Form 254 </a:t>
              </a:r>
            </a:p>
          </p:txBody>
        </p:sp>
      </p:grpSp>
      <p:grpSp>
        <p:nvGrpSpPr>
          <p:cNvPr id="45" name="Group 13"/>
          <p:cNvGrpSpPr>
            <a:grpSpLocks/>
          </p:cNvGrpSpPr>
          <p:nvPr/>
        </p:nvGrpSpPr>
        <p:grpSpPr bwMode="auto">
          <a:xfrm>
            <a:off x="1767600" y="4038600"/>
            <a:ext cx="5375024" cy="1066800"/>
            <a:chOff x="951745" y="2469753"/>
            <a:chExt cx="2376490" cy="1067041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951745" y="2469753"/>
              <a:ext cx="2376490" cy="287403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anchor="t" anchorCtr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ndara" panose="020E0502030303020204" pitchFamily="34" charset="0"/>
                  <a:ea typeface="ＭＳ Ｐゴシック" charset="0"/>
                  <a:cs typeface="ＭＳ Ｐゴシック" charset="0"/>
                </a:rPr>
                <a:t>Innovations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951750" y="2757452"/>
              <a:ext cx="2375650" cy="77934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12999"/>
                </a:srgbClr>
              </a:outerShdw>
            </a:effectLst>
          </p:spPr>
          <p:txBody>
            <a:bodyPr lIns="182880" anchor="t" anchorCtr="0"/>
            <a:lstStyle/>
            <a:p>
              <a:r>
                <a:rPr lang="en-US" altLang="en-US" sz="12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PSI-I</a:t>
              </a:r>
            </a:p>
            <a:p>
              <a:r>
                <a:rPr lang="en-US" altLang="en-US" sz="1200" dirty="0">
                  <a:solidFill>
                    <a:srgbClr val="FF0000"/>
                  </a:solidFill>
                  <a:latin typeface="Candara" panose="020E0502030303020204" pitchFamily="34" charset="0"/>
                </a:rPr>
                <a:t>Click to Sign</a:t>
              </a:r>
            </a:p>
            <a:p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Interim Clearance automation</a:t>
              </a:r>
            </a:p>
            <a:p>
              <a:r>
                <a:rPr lang="en-US" altLang="en-US" sz="1200" dirty="0">
                  <a:solidFill>
                    <a:srgbClr val="000000"/>
                  </a:solidFill>
                  <a:latin typeface="Candara" panose="020E0502030303020204" pitchFamily="34" charset="0"/>
                </a:rPr>
                <a:t>Industry Portal for information update, document sharing, and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SF312</a:t>
              </a:r>
              <a:endParaRPr lang="en-US" altLang="en-US" sz="1200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4" name="Striped Right Arrow 3"/>
          <p:cNvSpPr/>
          <p:nvPr/>
        </p:nvSpPr>
        <p:spPr>
          <a:xfrm>
            <a:off x="0" y="1907623"/>
            <a:ext cx="9144000" cy="3884115"/>
          </a:xfrm>
          <a:prstGeom prst="stripedRightArrow">
            <a:avLst>
              <a:gd name="adj1" fmla="val 50000"/>
              <a:gd name="adj2" fmla="val 35690"/>
            </a:avLst>
          </a:prstGeom>
          <a:solidFill>
            <a:schemeClr val="tx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of the PSMO-I</a:t>
            </a:r>
            <a:endParaRPr lang="en-US" altLang="en-US" dirty="0" smtClean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Decagon 35"/>
          <p:cNvSpPr/>
          <p:nvPr/>
        </p:nvSpPr>
        <p:spPr>
          <a:xfrm rot="20489861">
            <a:off x="2319338" y="1903413"/>
            <a:ext cx="4413250" cy="4046537"/>
          </a:xfrm>
          <a:prstGeom prst="decagon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08411" y="5253217"/>
            <a:ext cx="1066800" cy="9905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ndara" pitchFamily="34" charset="0"/>
              </a:rPr>
              <a:t>Interim Suspension</a:t>
            </a:r>
          </a:p>
        </p:txBody>
      </p:sp>
      <p:sp>
        <p:nvSpPr>
          <p:cNvPr id="39" name="Oval 38"/>
          <p:cNvSpPr/>
          <p:nvPr/>
        </p:nvSpPr>
        <p:spPr>
          <a:xfrm>
            <a:off x="6025896" y="2651760"/>
            <a:ext cx="1066800" cy="9905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ndara" pitchFamily="34" charset="0"/>
              </a:rPr>
              <a:t>Personnel Clearance</a:t>
            </a:r>
          </a:p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ndara" pitchFamily="34" charset="0"/>
              </a:rPr>
              <a:t>Processing</a:t>
            </a:r>
          </a:p>
        </p:txBody>
      </p:sp>
      <p:sp>
        <p:nvSpPr>
          <p:cNvPr id="40" name="Oval 39"/>
          <p:cNvSpPr/>
          <p:nvPr/>
        </p:nvSpPr>
        <p:spPr>
          <a:xfrm>
            <a:off x="3977640" y="1234440"/>
            <a:ext cx="1066800" cy="9905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ndara" pitchFamily="34" charset="0"/>
              </a:rPr>
              <a:t>PCL</a:t>
            </a:r>
          </a:p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ndara" pitchFamily="34" charset="0"/>
              </a:rPr>
              <a:t>Oversight</a:t>
            </a:r>
          </a:p>
        </p:txBody>
      </p:sp>
      <p:sp>
        <p:nvSpPr>
          <p:cNvPr id="41" name="Oval 40"/>
          <p:cNvSpPr/>
          <p:nvPr/>
        </p:nvSpPr>
        <p:spPr>
          <a:xfrm>
            <a:off x="5275409" y="5253217"/>
            <a:ext cx="1066800" cy="9905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ndara" pitchFamily="34" charset="0"/>
              </a:rPr>
              <a:t>Continuous Evaluation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589463" y="2847975"/>
            <a:ext cx="0" cy="9572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583113" y="3956050"/>
            <a:ext cx="606425" cy="8445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865563" y="3884613"/>
            <a:ext cx="723900" cy="8778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922609" y="2667369"/>
            <a:ext cx="1066800" cy="9905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Candara" pitchFamily="34" charset="0"/>
              </a:rPr>
              <a:t>Industry Liaison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370263" y="3467100"/>
            <a:ext cx="1155700" cy="3381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665663" y="3467100"/>
            <a:ext cx="990600" cy="3381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75409" y="1752600"/>
            <a:ext cx="2875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e-QIP submissions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3463" y="2362130"/>
            <a:ext cx="1533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e-Fingerprints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08836" y="3963193"/>
            <a:ext cx="2382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Interim Clearances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3884613"/>
            <a:ext cx="2430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Clearance System Records Data Management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42209" y="4935022"/>
            <a:ext cx="21482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PCL Eligibility/Access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1383" y="2323347"/>
            <a:ext cx="2406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NISP PCL IT System </a:t>
            </a:r>
            <a:r>
              <a:rPr lang="en-US" sz="1400" dirty="0" err="1">
                <a:solidFill>
                  <a:prstClr val="black"/>
                </a:solidFill>
                <a:latin typeface="Candara" pitchFamily="34" charset="0"/>
              </a:rPr>
              <a:t>Rqmts</a:t>
            </a:r>
            <a:endParaRPr lang="en-US" sz="14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6" name="TextBox 131"/>
          <p:cNvSpPr txBox="1">
            <a:spLocks noChangeArrowheads="1"/>
          </p:cNvSpPr>
          <p:nvPr/>
        </p:nvSpPr>
        <p:spPr bwMode="auto">
          <a:xfrm>
            <a:off x="3141663" y="3036888"/>
            <a:ext cx="1219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prstClr val="black"/>
                </a:solidFill>
                <a:latin typeface="Candara" pitchFamily="34" charset="0"/>
              </a:rPr>
              <a:t>increased visibility</a:t>
            </a:r>
          </a:p>
        </p:txBody>
      </p:sp>
      <p:sp>
        <p:nvSpPr>
          <p:cNvPr id="57" name="TextBox 132"/>
          <p:cNvSpPr txBox="1">
            <a:spLocks noChangeArrowheads="1"/>
          </p:cNvSpPr>
          <p:nvPr/>
        </p:nvSpPr>
        <p:spPr bwMode="auto">
          <a:xfrm>
            <a:off x="5122863" y="3036887"/>
            <a:ext cx="68594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prstClr val="black"/>
                </a:solidFill>
                <a:latin typeface="Candara" pitchFamily="34" charset="0"/>
              </a:rPr>
              <a:t>efficiency</a:t>
            </a:r>
          </a:p>
        </p:txBody>
      </p:sp>
      <p:sp>
        <p:nvSpPr>
          <p:cNvPr id="58" name="TextBox 133"/>
          <p:cNvSpPr txBox="1">
            <a:spLocks noChangeArrowheads="1"/>
          </p:cNvSpPr>
          <p:nvPr/>
        </p:nvSpPr>
        <p:spPr bwMode="auto">
          <a:xfrm>
            <a:off x="5260975" y="3956050"/>
            <a:ext cx="6826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prstClr val="black"/>
                </a:solidFill>
                <a:latin typeface="Candara" pitchFamily="34" charset="0"/>
              </a:rPr>
              <a:t>timeliness</a:t>
            </a:r>
          </a:p>
        </p:txBody>
      </p:sp>
      <p:sp>
        <p:nvSpPr>
          <p:cNvPr id="59" name="TextBox 134"/>
          <p:cNvSpPr txBox="1">
            <a:spLocks noChangeArrowheads="1"/>
          </p:cNvSpPr>
          <p:nvPr/>
        </p:nvSpPr>
        <p:spPr bwMode="auto">
          <a:xfrm>
            <a:off x="3262313" y="4875213"/>
            <a:ext cx="1219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prstClr val="black"/>
                </a:solidFill>
                <a:latin typeface="Candara" pitchFamily="34" charset="0"/>
              </a:rPr>
              <a:t>collaborative effort</a:t>
            </a:r>
          </a:p>
        </p:txBody>
      </p:sp>
      <p:sp>
        <p:nvSpPr>
          <p:cNvPr id="60" name="TextBox 135"/>
          <p:cNvSpPr txBox="1">
            <a:spLocks noChangeArrowheads="1"/>
          </p:cNvSpPr>
          <p:nvPr/>
        </p:nvSpPr>
        <p:spPr bwMode="auto">
          <a:xfrm>
            <a:off x="3016250" y="3956050"/>
            <a:ext cx="1219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prstClr val="black"/>
                </a:solidFill>
                <a:latin typeface="Candara" pitchFamily="34" charset="0"/>
              </a:rPr>
              <a:t>systematic vision</a:t>
            </a:r>
          </a:p>
        </p:txBody>
      </p:sp>
      <p:sp>
        <p:nvSpPr>
          <p:cNvPr id="61" name="TextBox 136"/>
          <p:cNvSpPr txBox="1">
            <a:spLocks noChangeArrowheads="1"/>
          </p:cNvSpPr>
          <p:nvPr/>
        </p:nvSpPr>
        <p:spPr bwMode="auto">
          <a:xfrm>
            <a:off x="3979863" y="2481263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prstClr val="black"/>
                </a:solidFill>
                <a:latin typeface="Candara" pitchFamily="34" charset="0"/>
              </a:rPr>
              <a:t>centralized communication</a:t>
            </a:r>
          </a:p>
        </p:txBody>
      </p:sp>
      <p:sp>
        <p:nvSpPr>
          <p:cNvPr id="62" name="TextBox 137"/>
          <p:cNvSpPr txBox="1">
            <a:spLocks noChangeArrowheads="1"/>
          </p:cNvSpPr>
          <p:nvPr/>
        </p:nvSpPr>
        <p:spPr bwMode="auto">
          <a:xfrm>
            <a:off x="4894263" y="4876800"/>
            <a:ext cx="1219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prstClr val="black"/>
                </a:solidFill>
                <a:latin typeface="Candara" pitchFamily="34" charset="0"/>
              </a:rPr>
              <a:t>streamlined processes</a:t>
            </a:r>
          </a:p>
        </p:txBody>
      </p:sp>
      <p:sp>
        <p:nvSpPr>
          <p:cNvPr id="63" name="Oval 62"/>
          <p:cNvSpPr/>
          <p:nvPr/>
        </p:nvSpPr>
        <p:spPr>
          <a:xfrm>
            <a:off x="3980008" y="3352800"/>
            <a:ext cx="1143002" cy="10290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ndara" pitchFamily="34" charset="0"/>
              </a:rPr>
              <a:t>PSMO-I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0057" y="4837113"/>
            <a:ext cx="2108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Non-disclosure Agreement (SF-312)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6769" y="6050783"/>
            <a:ext cx="12488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Incident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Report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Triage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60863" y="6056366"/>
            <a:ext cx="1447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Periodic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Reinvestigations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05086" y="1752600"/>
            <a:ext cx="2406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Candara" pitchFamily="34" charset="0"/>
              </a:rPr>
              <a:t>Triage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5038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NISP PCL </a:t>
            </a:r>
            <a:r>
              <a:rPr lang="en-US" dirty="0" smtClean="0"/>
              <a:t>Report Card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Dec 2015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1641"/>
              </p:ext>
            </p:extLst>
          </p:nvPr>
        </p:nvGraphicFramePr>
        <p:xfrm>
          <a:off x="1524000" y="1447800"/>
          <a:ext cx="6344604" cy="431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793"/>
                <a:gridCol w="2702243"/>
                <a:gridCol w="2127568"/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On the Radar</a:t>
                      </a:r>
                      <a:endParaRPr lang="en-US" sz="1800" b="1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Description</a:t>
                      </a:r>
                      <a:endParaRPr lang="en-US" b="1" dirty="0">
                        <a:ln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ndara" panose="020E0502030303020204" pitchFamily="34" charset="0"/>
                        </a:rPr>
                        <a:t>Status</a:t>
                      </a:r>
                      <a:endParaRPr lang="en-US" b="1" dirty="0">
                        <a:ln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CR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Funding</a:t>
                      </a:r>
                      <a:endParaRPr lang="en-US" sz="16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~250M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Eligible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~940K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Access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~860K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e-QIP Submissions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~220K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Aging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Interim Clearances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~80K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Triage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Incident Reports (open)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~6K*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DQI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Overdue PR (In Access)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~8K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DQI         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Overdue PR (NOT In Access)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~11K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Electronic Fingerprint 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97%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RRU</a:t>
                      </a:r>
                      <a:endParaRPr lang="en-US" sz="16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Closed within 2 days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4" y="3962400"/>
            <a:ext cx="228600" cy="22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4" y="3591339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4" y="2117034"/>
            <a:ext cx="228600" cy="22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5862" y="5791200"/>
            <a:ext cx="6186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Values represented are on an annual basis unless indicated by “*” to depict the monthly value.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4" y="4343400"/>
            <a:ext cx="228600" cy="228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4" y="47244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</a:t>
            </a:r>
            <a:r>
              <a:rPr lang="en-US" dirty="0"/>
              <a:t>Reporting</a:t>
            </a:r>
            <a:br>
              <a:rPr lang="en-US" dirty="0"/>
            </a:br>
            <a:r>
              <a:rPr lang="en-US" sz="2000" dirty="0"/>
              <a:t>Dec 2015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263805"/>
              </p:ext>
            </p:extLst>
          </p:nvPr>
        </p:nvGraphicFramePr>
        <p:xfrm>
          <a:off x="228600" y="1298448"/>
          <a:ext cx="868680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Facility Security Officer (FSO) Role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Responsible for the day-to-day PSI program management for your facility</a:t>
            </a:r>
          </a:p>
          <a:p>
            <a:endParaRPr lang="en-US" dirty="0" smtClean="0"/>
          </a:p>
          <a:p>
            <a:r>
              <a:rPr lang="en-US" dirty="0" smtClean="0"/>
              <a:t>Trained to comply w/NISPOM requirements to obtain/maintain security clearances</a:t>
            </a:r>
          </a:p>
          <a:p>
            <a:pPr lvl="1"/>
            <a:r>
              <a:rPr lang="en-US" dirty="0" smtClean="0"/>
              <a:t>Initiate/submit completed e-QIP (SF-86)  to PSMO-I based on contract requirements</a:t>
            </a:r>
          </a:p>
          <a:p>
            <a:pPr lvl="1"/>
            <a:r>
              <a:rPr lang="en-US" dirty="0" smtClean="0"/>
              <a:t>Submit signed Non-Disclosure Agreement (SF312) to PSMO-I</a:t>
            </a:r>
          </a:p>
          <a:p>
            <a:pPr lvl="1"/>
            <a:r>
              <a:rPr lang="en-US" dirty="0" smtClean="0"/>
              <a:t>JPAS record maintenance/update:</a:t>
            </a:r>
          </a:p>
          <a:p>
            <a:pPr lvl="2"/>
            <a:r>
              <a:rPr lang="en-US" dirty="0" smtClean="0"/>
              <a:t>Take owning or servicing relationship</a:t>
            </a:r>
          </a:p>
          <a:p>
            <a:pPr lvl="2"/>
            <a:r>
              <a:rPr lang="en-US" dirty="0" smtClean="0"/>
              <a:t>Add or remove Access as required</a:t>
            </a:r>
          </a:p>
          <a:p>
            <a:pPr lvl="2"/>
            <a:r>
              <a:rPr lang="en-US" dirty="0" smtClean="0"/>
              <a:t>Add separation date as appropriate</a:t>
            </a:r>
          </a:p>
          <a:p>
            <a:pPr lvl="1"/>
            <a:r>
              <a:rPr lang="en-US" dirty="0" smtClean="0"/>
              <a:t>Ensure Continuous Evaluation (CE)</a:t>
            </a:r>
          </a:p>
          <a:p>
            <a:pPr lvl="2"/>
            <a:r>
              <a:rPr lang="en-US" dirty="0" smtClean="0"/>
              <a:t>Track and Initiate Periodic Reinvestigations</a:t>
            </a:r>
          </a:p>
          <a:p>
            <a:pPr lvl="2"/>
            <a:r>
              <a:rPr lang="en-US" dirty="0" smtClean="0"/>
              <a:t>Report Incidents, security violations, suspicious contact reports</a:t>
            </a:r>
          </a:p>
          <a:p>
            <a:pPr lvl="1"/>
            <a:r>
              <a:rPr lang="en-US" dirty="0" smtClean="0"/>
              <a:t>Conduct Security Training</a:t>
            </a:r>
          </a:p>
          <a:p>
            <a:pPr lvl="1"/>
            <a:r>
              <a:rPr lang="en-US" dirty="0"/>
              <a:t>Maintaining SF86 - No Longer cited as </a:t>
            </a:r>
            <a:r>
              <a:rPr lang="en-US" dirty="0" smtClean="0"/>
              <a:t>Vulnerability</a:t>
            </a:r>
          </a:p>
          <a:p>
            <a:pPr lvl="1"/>
            <a:r>
              <a:rPr lang="en-US" sz="2700" dirty="0" smtClean="0"/>
              <a:t>No JPAS </a:t>
            </a:r>
            <a:r>
              <a:rPr lang="en-US" sz="2700" dirty="0"/>
              <a:t>and SWFT </a:t>
            </a:r>
            <a:r>
              <a:rPr lang="en-US" sz="2700" dirty="0" smtClean="0"/>
              <a:t>Inactive Accounts </a:t>
            </a:r>
            <a:endParaRPr lang="en-US" sz="2700" dirty="0"/>
          </a:p>
          <a:p>
            <a:pPr lvl="1"/>
            <a:r>
              <a:rPr lang="en-US" sz="2700" dirty="0" smtClean="0"/>
              <a:t>No JPAS </a:t>
            </a:r>
            <a:r>
              <a:rPr lang="en-US" sz="2700" dirty="0"/>
              <a:t>Printouts (No Sharing)</a:t>
            </a:r>
          </a:p>
          <a:p>
            <a:pPr lvl="1"/>
            <a:r>
              <a:rPr lang="en-US" sz="2700" dirty="0" smtClean="0"/>
              <a:t>No Looking Up </a:t>
            </a:r>
            <a:r>
              <a:rPr lang="en-US" sz="2700" dirty="0"/>
              <a:t>Your Own Record</a:t>
            </a:r>
          </a:p>
          <a:p>
            <a:pPr lvl="1"/>
            <a:r>
              <a:rPr lang="en-US" sz="2700" dirty="0" smtClean="0"/>
              <a:t>No Unreported </a:t>
            </a:r>
            <a:r>
              <a:rPr lang="en-US" sz="2700" dirty="0"/>
              <a:t>Incident </a:t>
            </a:r>
            <a:r>
              <a:rPr lang="en-US" sz="2700" dirty="0" smtClean="0"/>
              <a:t>Reports</a:t>
            </a:r>
          </a:p>
          <a:p>
            <a:pPr lvl="1"/>
            <a:r>
              <a:rPr lang="en-US" sz="2700" dirty="0" smtClean="0"/>
              <a:t>No Overdue PRs</a:t>
            </a:r>
            <a:endParaRPr lang="en-US" sz="2700" dirty="0"/>
          </a:p>
          <a:p>
            <a:pPr lvl="1"/>
            <a:r>
              <a:rPr lang="en-US" sz="2700" dirty="0" smtClean="0"/>
              <a:t>No Unacceptable </a:t>
            </a:r>
            <a:r>
              <a:rPr lang="en-US" sz="2700" dirty="0"/>
              <a:t>Notices (e-QIP)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Complete annual PSI-I survey to project requirements for the next 1 – 3 years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228600"/>
          </a:xfrm>
        </p:spPr>
        <p:txBody>
          <a:bodyPr vert="horz" lIns="91440" tIns="45720" rIns="91440" bIns="45720" rtlCol="0" anchor="ctr"/>
          <a:lstStyle/>
          <a:p>
            <a:fld id="{A958CD69-26FF-411E-8798-217A84E786E5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FSO Effectiveness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"/>
            </p:custDataLst>
          </p:nvPr>
        </p:nvSpPr>
        <p:spPr>
          <a:xfrm>
            <a:off x="3220758" y="1430049"/>
            <a:ext cx="5671985" cy="1770351"/>
          </a:xfrm>
          <a:prstGeom prst="rect">
            <a:avLst/>
          </a:prstGeom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D64541"/>
                </a:solidFill>
                <a:latin typeface="Candara" panose="020E0502030303020204" pitchFamily="34" charset="0"/>
              </a:rPr>
              <a:t>SVA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D64541"/>
                </a:solidFill>
                <a:latin typeface="Candara" panose="020E0502030303020204" pitchFamily="34" charset="0"/>
              </a:rPr>
              <a:t>28</a:t>
            </a:r>
            <a:r>
              <a:rPr lang="en-US" sz="1600" dirty="0">
                <a:solidFill>
                  <a:srgbClr val="D64541"/>
                </a:solidFill>
                <a:latin typeface="Candara" panose="020E0502030303020204" pitchFamily="34" charset="0"/>
              </a:rPr>
              <a:t>% findings PCL </a:t>
            </a:r>
            <a:r>
              <a:rPr lang="en-US" sz="1600" dirty="0" smtClean="0">
                <a:solidFill>
                  <a:srgbClr val="D64541"/>
                </a:solidFill>
                <a:latin typeface="Candara" panose="020E0502030303020204" pitchFamily="34" charset="0"/>
              </a:rPr>
              <a:t>related</a:t>
            </a:r>
            <a:endParaRPr lang="en-US" sz="1600" dirty="0">
              <a:solidFill>
                <a:srgbClr val="D6454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64541"/>
                </a:solidFill>
                <a:latin typeface="Candara" panose="020E0502030303020204" pitchFamily="34" charset="0"/>
              </a:rPr>
              <a:t>Manage your JPAS records - 14% related to JPAS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D64541"/>
                </a:solidFill>
                <a:latin typeface="Candara" panose="020E0502030303020204" pitchFamily="34" charset="0"/>
              </a:rPr>
              <a:t>Avoid Red Flag</a:t>
            </a:r>
            <a:r>
              <a:rPr lang="en-US" sz="1600" dirty="0">
                <a:solidFill>
                  <a:srgbClr val="D64541"/>
                </a:solidFill>
                <a:latin typeface="Candara" panose="020E0502030303020204" pitchFamily="34" charset="0"/>
              </a:rPr>
              <a:t>:  Ensure no KMP overdue PRs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D64541"/>
                </a:solidFill>
                <a:latin typeface="Candara" panose="020E0502030303020204" pitchFamily="34" charset="0"/>
              </a:rPr>
              <a:t>Goal:  No Overdue PRs – can submit up to 90 days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D64541"/>
                </a:solidFill>
                <a:latin typeface="Candara" panose="020E0502030303020204" pitchFamily="34" charset="0"/>
              </a:rPr>
              <a:t>Avoid Red Flag</a:t>
            </a:r>
            <a:r>
              <a:rPr lang="en-US" sz="1600" dirty="0">
                <a:solidFill>
                  <a:srgbClr val="D64541"/>
                </a:solidFill>
                <a:latin typeface="Candara" panose="020E0502030303020204" pitchFamily="34" charset="0"/>
              </a:rPr>
              <a:t>: Keep JPAS account active -  Log in daily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D64541"/>
                </a:solidFill>
                <a:latin typeface="Candara" panose="020E0502030303020204" pitchFamily="34" charset="0"/>
              </a:rPr>
              <a:t>JPAS Account Inactive/Terminated –30 days/45 days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891" y="2057400"/>
            <a:ext cx="2826909" cy="2986856"/>
            <a:chOff x="68691" y="2347144"/>
            <a:chExt cx="2826909" cy="2986856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760808" y="3247164"/>
              <a:ext cx="1134792" cy="1250460"/>
            </a:xfrm>
            <a:custGeom>
              <a:avLst/>
              <a:gdLst>
                <a:gd name="T0" fmla="*/ 250 w 869"/>
                <a:gd name="T1" fmla="*/ 371 h 869"/>
                <a:gd name="T2" fmla="*/ 210 w 869"/>
                <a:gd name="T3" fmla="*/ 276 h 869"/>
                <a:gd name="T4" fmla="*/ 133 w 869"/>
                <a:gd name="T5" fmla="*/ 303 h 869"/>
                <a:gd name="T6" fmla="*/ 0 w 869"/>
                <a:gd name="T7" fmla="*/ 435 h 869"/>
                <a:gd name="T8" fmla="*/ 133 w 869"/>
                <a:gd name="T9" fmla="*/ 567 h 869"/>
                <a:gd name="T10" fmla="*/ 160 w 869"/>
                <a:gd name="T11" fmla="*/ 645 h 869"/>
                <a:gd name="T12" fmla="*/ 66 w 869"/>
                <a:gd name="T13" fmla="*/ 684 h 869"/>
                <a:gd name="T14" fmla="*/ 188 w 869"/>
                <a:gd name="T15" fmla="*/ 806 h 869"/>
                <a:gd name="T16" fmla="*/ 227 w 869"/>
                <a:gd name="T17" fmla="*/ 712 h 869"/>
                <a:gd name="T18" fmla="*/ 305 w 869"/>
                <a:gd name="T19" fmla="*/ 739 h 869"/>
                <a:gd name="T20" fmla="*/ 435 w 869"/>
                <a:gd name="T21" fmla="*/ 869 h 869"/>
                <a:gd name="T22" fmla="*/ 869 w 869"/>
                <a:gd name="T23" fmla="*/ 435 h 869"/>
                <a:gd name="T24" fmla="*/ 729 w 869"/>
                <a:gd name="T25" fmla="*/ 295 h 869"/>
                <a:gd name="T26" fmla="*/ 697 w 869"/>
                <a:gd name="T27" fmla="*/ 262 h 869"/>
                <a:gd name="T28" fmla="*/ 577 w 869"/>
                <a:gd name="T29" fmla="*/ 143 h 869"/>
                <a:gd name="T30" fmla="*/ 568 w 869"/>
                <a:gd name="T31" fmla="*/ 133 h 869"/>
                <a:gd name="T32" fmla="*/ 435 w 869"/>
                <a:gd name="T33" fmla="*/ 0 h 869"/>
                <a:gd name="T34" fmla="*/ 435 w 869"/>
                <a:gd name="T35" fmla="*/ 0 h 869"/>
                <a:gd name="T36" fmla="*/ 303 w 869"/>
                <a:gd name="T37" fmla="*/ 132 h 869"/>
                <a:gd name="T38" fmla="*/ 288 w 869"/>
                <a:gd name="T39" fmla="*/ 148 h 869"/>
                <a:gd name="T40" fmla="*/ 288 w 869"/>
                <a:gd name="T41" fmla="*/ 148 h 869"/>
                <a:gd name="T42" fmla="*/ 276 w 869"/>
                <a:gd name="T43" fmla="*/ 210 h 869"/>
                <a:gd name="T44" fmla="*/ 371 w 869"/>
                <a:gd name="T45" fmla="*/ 250 h 869"/>
                <a:gd name="T46" fmla="*/ 250 w 869"/>
                <a:gd name="T47" fmla="*/ 371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9" h="869">
                  <a:moveTo>
                    <a:pt x="250" y="371"/>
                  </a:moveTo>
                  <a:cubicBezTo>
                    <a:pt x="207" y="339"/>
                    <a:pt x="225" y="314"/>
                    <a:pt x="210" y="276"/>
                  </a:cubicBezTo>
                  <a:cubicBezTo>
                    <a:pt x="203" y="256"/>
                    <a:pt x="180" y="255"/>
                    <a:pt x="133" y="30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133" y="567"/>
                    <a:pt x="133" y="567"/>
                    <a:pt x="133" y="567"/>
                  </a:cubicBezTo>
                  <a:cubicBezTo>
                    <a:pt x="181" y="615"/>
                    <a:pt x="181" y="638"/>
                    <a:pt x="160" y="645"/>
                  </a:cubicBezTo>
                  <a:cubicBezTo>
                    <a:pt x="122" y="660"/>
                    <a:pt x="97" y="642"/>
                    <a:pt x="66" y="684"/>
                  </a:cubicBezTo>
                  <a:cubicBezTo>
                    <a:pt x="12" y="758"/>
                    <a:pt x="114" y="860"/>
                    <a:pt x="188" y="806"/>
                  </a:cubicBezTo>
                  <a:cubicBezTo>
                    <a:pt x="230" y="775"/>
                    <a:pt x="212" y="750"/>
                    <a:pt x="227" y="712"/>
                  </a:cubicBezTo>
                  <a:cubicBezTo>
                    <a:pt x="234" y="691"/>
                    <a:pt x="257" y="691"/>
                    <a:pt x="305" y="739"/>
                  </a:cubicBezTo>
                  <a:cubicBezTo>
                    <a:pt x="435" y="869"/>
                    <a:pt x="435" y="869"/>
                    <a:pt x="435" y="869"/>
                  </a:cubicBezTo>
                  <a:cubicBezTo>
                    <a:pt x="869" y="435"/>
                    <a:pt x="869" y="435"/>
                    <a:pt x="869" y="435"/>
                  </a:cubicBezTo>
                  <a:cubicBezTo>
                    <a:pt x="729" y="295"/>
                    <a:pt x="729" y="295"/>
                    <a:pt x="729" y="295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577" y="143"/>
                    <a:pt x="577" y="143"/>
                    <a:pt x="577" y="143"/>
                  </a:cubicBezTo>
                  <a:cubicBezTo>
                    <a:pt x="574" y="140"/>
                    <a:pt x="571" y="136"/>
                    <a:pt x="568" y="133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56" y="185"/>
                    <a:pt x="258" y="203"/>
                    <a:pt x="276" y="210"/>
                  </a:cubicBezTo>
                  <a:cubicBezTo>
                    <a:pt x="314" y="225"/>
                    <a:pt x="339" y="207"/>
                    <a:pt x="371" y="250"/>
                  </a:cubicBezTo>
                  <a:cubicBezTo>
                    <a:pt x="425" y="323"/>
                    <a:pt x="324" y="425"/>
                    <a:pt x="250" y="371"/>
                  </a:cubicBezTo>
                  <a:close/>
                </a:path>
              </a:pathLst>
            </a:custGeom>
            <a:solidFill>
              <a:srgbClr val="36D7B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99" tIns="60949" rIns="121899" bIns="60949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971556" y="2347144"/>
              <a:ext cx="1053659" cy="1161055"/>
            </a:xfrm>
            <a:custGeom>
              <a:avLst/>
              <a:gdLst>
                <a:gd name="T0" fmla="*/ 287 w 807"/>
                <a:gd name="T1" fmla="*/ 691 h 807"/>
                <a:gd name="T2" fmla="*/ 254 w 807"/>
                <a:gd name="T3" fmla="*/ 648 h 807"/>
                <a:gd name="T4" fmla="*/ 282 w 807"/>
                <a:gd name="T5" fmla="*/ 643 h 807"/>
                <a:gd name="T6" fmla="*/ 357 w 807"/>
                <a:gd name="T7" fmla="*/ 601 h 807"/>
                <a:gd name="T8" fmla="*/ 342 w 807"/>
                <a:gd name="T9" fmla="*/ 465 h 807"/>
                <a:gd name="T10" fmla="*/ 205 w 807"/>
                <a:gd name="T11" fmla="*/ 450 h 807"/>
                <a:gd name="T12" fmla="*/ 164 w 807"/>
                <a:gd name="T13" fmla="*/ 525 h 807"/>
                <a:gd name="T14" fmla="*/ 159 w 807"/>
                <a:gd name="T15" fmla="*/ 553 h 807"/>
                <a:gd name="T16" fmla="*/ 131 w 807"/>
                <a:gd name="T17" fmla="*/ 534 h 807"/>
                <a:gd name="T18" fmla="*/ 124 w 807"/>
                <a:gd name="T19" fmla="*/ 528 h 807"/>
                <a:gd name="T20" fmla="*/ 0 w 807"/>
                <a:gd name="T21" fmla="*/ 404 h 807"/>
                <a:gd name="T22" fmla="*/ 117 w 807"/>
                <a:gd name="T23" fmla="*/ 286 h 807"/>
                <a:gd name="T24" fmla="*/ 126 w 807"/>
                <a:gd name="T25" fmla="*/ 277 h 807"/>
                <a:gd name="T26" fmla="*/ 126 w 807"/>
                <a:gd name="T27" fmla="*/ 277 h 807"/>
                <a:gd name="T28" fmla="*/ 403 w 807"/>
                <a:gd name="T29" fmla="*/ 0 h 807"/>
                <a:gd name="T30" fmla="*/ 807 w 807"/>
                <a:gd name="T31" fmla="*/ 404 h 807"/>
                <a:gd name="T32" fmla="*/ 692 w 807"/>
                <a:gd name="T33" fmla="*/ 518 h 807"/>
                <a:gd name="T34" fmla="*/ 651 w 807"/>
                <a:gd name="T35" fmla="*/ 572 h 807"/>
                <a:gd name="T36" fmla="*/ 656 w 807"/>
                <a:gd name="T37" fmla="*/ 622 h 807"/>
                <a:gd name="T38" fmla="*/ 672 w 807"/>
                <a:gd name="T39" fmla="*/ 632 h 807"/>
                <a:gd name="T40" fmla="*/ 713 w 807"/>
                <a:gd name="T41" fmla="*/ 641 h 807"/>
                <a:gd name="T42" fmla="*/ 749 w 807"/>
                <a:gd name="T43" fmla="*/ 654 h 807"/>
                <a:gd name="T44" fmla="*/ 757 w 807"/>
                <a:gd name="T45" fmla="*/ 664 h 807"/>
                <a:gd name="T46" fmla="*/ 746 w 807"/>
                <a:gd name="T47" fmla="*/ 744 h 807"/>
                <a:gd name="T48" fmla="*/ 666 w 807"/>
                <a:gd name="T49" fmla="*/ 755 h 807"/>
                <a:gd name="T50" fmla="*/ 656 w 807"/>
                <a:gd name="T51" fmla="*/ 747 h 807"/>
                <a:gd name="T52" fmla="*/ 643 w 807"/>
                <a:gd name="T53" fmla="*/ 711 h 807"/>
                <a:gd name="T54" fmla="*/ 634 w 807"/>
                <a:gd name="T55" fmla="*/ 670 h 807"/>
                <a:gd name="T56" fmla="*/ 624 w 807"/>
                <a:gd name="T57" fmla="*/ 654 h 807"/>
                <a:gd name="T58" fmla="*/ 521 w 807"/>
                <a:gd name="T59" fmla="*/ 690 h 807"/>
                <a:gd name="T60" fmla="*/ 403 w 807"/>
                <a:gd name="T61" fmla="*/ 807 h 807"/>
                <a:gd name="T62" fmla="*/ 287 w 807"/>
                <a:gd name="T63" fmla="*/ 69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7" h="807">
                  <a:moveTo>
                    <a:pt x="287" y="691"/>
                  </a:moveTo>
                  <a:cubicBezTo>
                    <a:pt x="262" y="666"/>
                    <a:pt x="256" y="653"/>
                    <a:pt x="254" y="648"/>
                  </a:cubicBezTo>
                  <a:cubicBezTo>
                    <a:pt x="264" y="644"/>
                    <a:pt x="273" y="643"/>
                    <a:pt x="282" y="643"/>
                  </a:cubicBezTo>
                  <a:cubicBezTo>
                    <a:pt x="305" y="640"/>
                    <a:pt x="330" y="638"/>
                    <a:pt x="357" y="601"/>
                  </a:cubicBezTo>
                  <a:cubicBezTo>
                    <a:pt x="387" y="560"/>
                    <a:pt x="381" y="504"/>
                    <a:pt x="342" y="465"/>
                  </a:cubicBezTo>
                  <a:cubicBezTo>
                    <a:pt x="303" y="426"/>
                    <a:pt x="247" y="420"/>
                    <a:pt x="205" y="450"/>
                  </a:cubicBezTo>
                  <a:cubicBezTo>
                    <a:pt x="169" y="476"/>
                    <a:pt x="167" y="502"/>
                    <a:pt x="164" y="525"/>
                  </a:cubicBezTo>
                  <a:cubicBezTo>
                    <a:pt x="163" y="534"/>
                    <a:pt x="162" y="543"/>
                    <a:pt x="159" y="553"/>
                  </a:cubicBezTo>
                  <a:cubicBezTo>
                    <a:pt x="155" y="552"/>
                    <a:pt x="146" y="547"/>
                    <a:pt x="131" y="534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17" y="286"/>
                    <a:pt x="117" y="286"/>
                    <a:pt x="117" y="286"/>
                  </a:cubicBezTo>
                  <a:cubicBezTo>
                    <a:pt x="120" y="283"/>
                    <a:pt x="123" y="280"/>
                    <a:pt x="126" y="277"/>
                  </a:cubicBezTo>
                  <a:cubicBezTo>
                    <a:pt x="126" y="277"/>
                    <a:pt x="126" y="277"/>
                    <a:pt x="126" y="277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807" y="404"/>
                    <a:pt x="807" y="404"/>
                    <a:pt x="807" y="404"/>
                  </a:cubicBezTo>
                  <a:cubicBezTo>
                    <a:pt x="692" y="518"/>
                    <a:pt x="692" y="518"/>
                    <a:pt x="692" y="518"/>
                  </a:cubicBezTo>
                  <a:cubicBezTo>
                    <a:pt x="671" y="539"/>
                    <a:pt x="657" y="557"/>
                    <a:pt x="651" y="572"/>
                  </a:cubicBezTo>
                  <a:cubicBezTo>
                    <a:pt x="639" y="599"/>
                    <a:pt x="649" y="615"/>
                    <a:pt x="656" y="622"/>
                  </a:cubicBezTo>
                  <a:cubicBezTo>
                    <a:pt x="661" y="626"/>
                    <a:pt x="666" y="630"/>
                    <a:pt x="672" y="632"/>
                  </a:cubicBezTo>
                  <a:cubicBezTo>
                    <a:pt x="688" y="638"/>
                    <a:pt x="702" y="640"/>
                    <a:pt x="713" y="641"/>
                  </a:cubicBezTo>
                  <a:cubicBezTo>
                    <a:pt x="729" y="642"/>
                    <a:pt x="738" y="643"/>
                    <a:pt x="749" y="654"/>
                  </a:cubicBezTo>
                  <a:cubicBezTo>
                    <a:pt x="752" y="657"/>
                    <a:pt x="754" y="660"/>
                    <a:pt x="757" y="664"/>
                  </a:cubicBezTo>
                  <a:cubicBezTo>
                    <a:pt x="779" y="693"/>
                    <a:pt x="765" y="725"/>
                    <a:pt x="746" y="744"/>
                  </a:cubicBezTo>
                  <a:cubicBezTo>
                    <a:pt x="727" y="763"/>
                    <a:pt x="695" y="777"/>
                    <a:pt x="666" y="755"/>
                  </a:cubicBezTo>
                  <a:cubicBezTo>
                    <a:pt x="662" y="752"/>
                    <a:pt x="659" y="749"/>
                    <a:pt x="656" y="747"/>
                  </a:cubicBezTo>
                  <a:cubicBezTo>
                    <a:pt x="645" y="736"/>
                    <a:pt x="644" y="727"/>
                    <a:pt x="643" y="711"/>
                  </a:cubicBezTo>
                  <a:cubicBezTo>
                    <a:pt x="642" y="700"/>
                    <a:pt x="640" y="686"/>
                    <a:pt x="634" y="670"/>
                  </a:cubicBezTo>
                  <a:cubicBezTo>
                    <a:pt x="632" y="664"/>
                    <a:pt x="629" y="659"/>
                    <a:pt x="624" y="654"/>
                  </a:cubicBezTo>
                  <a:cubicBezTo>
                    <a:pt x="590" y="620"/>
                    <a:pt x="538" y="673"/>
                    <a:pt x="521" y="690"/>
                  </a:cubicBezTo>
                  <a:cubicBezTo>
                    <a:pt x="403" y="807"/>
                    <a:pt x="403" y="807"/>
                    <a:pt x="403" y="807"/>
                  </a:cubicBezTo>
                  <a:lnTo>
                    <a:pt x="287" y="691"/>
                  </a:lnTo>
                  <a:close/>
                </a:path>
              </a:pathLst>
            </a:custGeom>
            <a:solidFill>
              <a:srgbClr val="D6454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99" tIns="60949" rIns="121899" bIns="60949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8691" y="3220725"/>
              <a:ext cx="1133137" cy="1249853"/>
            </a:xfrm>
            <a:custGeom>
              <a:avLst/>
              <a:gdLst>
                <a:gd name="T0" fmla="*/ 619 w 868"/>
                <a:gd name="T1" fmla="*/ 498 h 869"/>
                <a:gd name="T2" fmla="*/ 658 w 868"/>
                <a:gd name="T3" fmla="*/ 593 h 869"/>
                <a:gd name="T4" fmla="*/ 736 w 868"/>
                <a:gd name="T5" fmla="*/ 567 h 869"/>
                <a:gd name="T6" fmla="*/ 868 w 868"/>
                <a:gd name="T7" fmla="*/ 435 h 869"/>
                <a:gd name="T8" fmla="*/ 736 w 868"/>
                <a:gd name="T9" fmla="*/ 302 h 869"/>
                <a:gd name="T10" fmla="*/ 708 w 868"/>
                <a:gd name="T11" fmla="*/ 224 h 869"/>
                <a:gd name="T12" fmla="*/ 803 w 868"/>
                <a:gd name="T13" fmla="*/ 185 h 869"/>
                <a:gd name="T14" fmla="*/ 681 w 868"/>
                <a:gd name="T15" fmla="*/ 63 h 869"/>
                <a:gd name="T16" fmla="*/ 642 w 868"/>
                <a:gd name="T17" fmla="*/ 158 h 869"/>
                <a:gd name="T18" fmla="*/ 564 w 868"/>
                <a:gd name="T19" fmla="*/ 131 h 869"/>
                <a:gd name="T20" fmla="*/ 434 w 868"/>
                <a:gd name="T21" fmla="*/ 0 h 869"/>
                <a:gd name="T22" fmla="*/ 0 w 868"/>
                <a:gd name="T23" fmla="*/ 434 h 869"/>
                <a:gd name="T24" fmla="*/ 140 w 868"/>
                <a:gd name="T25" fmla="*/ 574 h 869"/>
                <a:gd name="T26" fmla="*/ 172 w 868"/>
                <a:gd name="T27" fmla="*/ 607 h 869"/>
                <a:gd name="T28" fmla="*/ 292 w 868"/>
                <a:gd name="T29" fmla="*/ 727 h 869"/>
                <a:gd name="T30" fmla="*/ 301 w 868"/>
                <a:gd name="T31" fmla="*/ 736 h 869"/>
                <a:gd name="T32" fmla="*/ 434 w 868"/>
                <a:gd name="T33" fmla="*/ 869 h 869"/>
                <a:gd name="T34" fmla="*/ 434 w 868"/>
                <a:gd name="T35" fmla="*/ 869 h 869"/>
                <a:gd name="T36" fmla="*/ 566 w 868"/>
                <a:gd name="T37" fmla="*/ 737 h 869"/>
                <a:gd name="T38" fmla="*/ 581 w 868"/>
                <a:gd name="T39" fmla="*/ 722 h 869"/>
                <a:gd name="T40" fmla="*/ 581 w 868"/>
                <a:gd name="T41" fmla="*/ 721 h 869"/>
                <a:gd name="T42" fmla="*/ 593 w 868"/>
                <a:gd name="T43" fmla="*/ 659 h 869"/>
                <a:gd name="T44" fmla="*/ 498 w 868"/>
                <a:gd name="T45" fmla="*/ 620 h 869"/>
                <a:gd name="T46" fmla="*/ 619 w 868"/>
                <a:gd name="T47" fmla="*/ 498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8" h="869">
                  <a:moveTo>
                    <a:pt x="619" y="498"/>
                  </a:moveTo>
                  <a:cubicBezTo>
                    <a:pt x="662" y="530"/>
                    <a:pt x="644" y="555"/>
                    <a:pt x="658" y="593"/>
                  </a:cubicBezTo>
                  <a:cubicBezTo>
                    <a:pt x="666" y="614"/>
                    <a:pt x="689" y="614"/>
                    <a:pt x="736" y="567"/>
                  </a:cubicBezTo>
                  <a:cubicBezTo>
                    <a:pt x="868" y="435"/>
                    <a:pt x="868" y="435"/>
                    <a:pt x="868" y="435"/>
                  </a:cubicBezTo>
                  <a:cubicBezTo>
                    <a:pt x="736" y="302"/>
                    <a:pt x="736" y="302"/>
                    <a:pt x="736" y="302"/>
                  </a:cubicBezTo>
                  <a:cubicBezTo>
                    <a:pt x="688" y="254"/>
                    <a:pt x="688" y="231"/>
                    <a:pt x="708" y="224"/>
                  </a:cubicBezTo>
                  <a:cubicBezTo>
                    <a:pt x="747" y="209"/>
                    <a:pt x="772" y="228"/>
                    <a:pt x="803" y="185"/>
                  </a:cubicBezTo>
                  <a:cubicBezTo>
                    <a:pt x="857" y="111"/>
                    <a:pt x="755" y="9"/>
                    <a:pt x="681" y="63"/>
                  </a:cubicBezTo>
                  <a:cubicBezTo>
                    <a:pt x="638" y="94"/>
                    <a:pt x="657" y="119"/>
                    <a:pt x="642" y="158"/>
                  </a:cubicBezTo>
                  <a:cubicBezTo>
                    <a:pt x="635" y="178"/>
                    <a:pt x="612" y="178"/>
                    <a:pt x="564" y="131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40" y="574"/>
                    <a:pt x="140" y="574"/>
                    <a:pt x="140" y="574"/>
                  </a:cubicBezTo>
                  <a:cubicBezTo>
                    <a:pt x="172" y="607"/>
                    <a:pt x="172" y="607"/>
                    <a:pt x="172" y="607"/>
                  </a:cubicBezTo>
                  <a:cubicBezTo>
                    <a:pt x="292" y="727"/>
                    <a:pt x="292" y="727"/>
                    <a:pt x="292" y="727"/>
                  </a:cubicBezTo>
                  <a:cubicBezTo>
                    <a:pt x="295" y="730"/>
                    <a:pt x="298" y="733"/>
                    <a:pt x="301" y="736"/>
                  </a:cubicBezTo>
                  <a:cubicBezTo>
                    <a:pt x="434" y="869"/>
                    <a:pt x="434" y="869"/>
                    <a:pt x="434" y="869"/>
                  </a:cubicBezTo>
                  <a:cubicBezTo>
                    <a:pt x="434" y="869"/>
                    <a:pt x="434" y="869"/>
                    <a:pt x="434" y="869"/>
                  </a:cubicBezTo>
                  <a:cubicBezTo>
                    <a:pt x="566" y="737"/>
                    <a:pt x="566" y="737"/>
                    <a:pt x="566" y="737"/>
                  </a:cubicBezTo>
                  <a:cubicBezTo>
                    <a:pt x="581" y="722"/>
                    <a:pt x="581" y="722"/>
                    <a:pt x="581" y="722"/>
                  </a:cubicBezTo>
                  <a:cubicBezTo>
                    <a:pt x="581" y="721"/>
                    <a:pt x="581" y="721"/>
                    <a:pt x="581" y="721"/>
                  </a:cubicBezTo>
                  <a:cubicBezTo>
                    <a:pt x="613" y="684"/>
                    <a:pt x="611" y="666"/>
                    <a:pt x="593" y="659"/>
                  </a:cubicBezTo>
                  <a:cubicBezTo>
                    <a:pt x="554" y="645"/>
                    <a:pt x="529" y="663"/>
                    <a:pt x="498" y="620"/>
                  </a:cubicBezTo>
                  <a:cubicBezTo>
                    <a:pt x="444" y="546"/>
                    <a:pt x="545" y="445"/>
                    <a:pt x="619" y="498"/>
                  </a:cubicBezTo>
                  <a:close/>
                </a:path>
              </a:pathLst>
            </a:custGeom>
            <a:solidFill>
              <a:srgbClr val="19B5FE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99" tIns="60949" rIns="121899" bIns="60949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930599" y="4085364"/>
              <a:ext cx="1134241" cy="1248636"/>
            </a:xfrm>
            <a:custGeom>
              <a:avLst/>
              <a:gdLst>
                <a:gd name="T0" fmla="*/ 498 w 869"/>
                <a:gd name="T1" fmla="*/ 249 h 868"/>
                <a:gd name="T2" fmla="*/ 593 w 869"/>
                <a:gd name="T3" fmla="*/ 209 h 868"/>
                <a:gd name="T4" fmla="*/ 566 w 869"/>
                <a:gd name="T5" fmla="*/ 132 h 868"/>
                <a:gd name="T6" fmla="*/ 434 w 869"/>
                <a:gd name="T7" fmla="*/ 0 h 868"/>
                <a:gd name="T8" fmla="*/ 301 w 869"/>
                <a:gd name="T9" fmla="*/ 132 h 868"/>
                <a:gd name="T10" fmla="*/ 223 w 869"/>
                <a:gd name="T11" fmla="*/ 159 h 868"/>
                <a:gd name="T12" fmla="*/ 184 w 869"/>
                <a:gd name="T13" fmla="*/ 65 h 868"/>
                <a:gd name="T14" fmla="*/ 63 w 869"/>
                <a:gd name="T15" fmla="*/ 187 h 868"/>
                <a:gd name="T16" fmla="*/ 157 w 869"/>
                <a:gd name="T17" fmla="*/ 226 h 868"/>
                <a:gd name="T18" fmla="*/ 130 w 869"/>
                <a:gd name="T19" fmla="*/ 304 h 868"/>
                <a:gd name="T20" fmla="*/ 0 w 869"/>
                <a:gd name="T21" fmla="*/ 434 h 868"/>
                <a:gd name="T22" fmla="*/ 434 w 869"/>
                <a:gd name="T23" fmla="*/ 868 h 868"/>
                <a:gd name="T24" fmla="*/ 574 w 869"/>
                <a:gd name="T25" fmla="*/ 728 h 868"/>
                <a:gd name="T26" fmla="*/ 606 w 869"/>
                <a:gd name="T27" fmla="*/ 696 h 868"/>
                <a:gd name="T28" fmla="*/ 726 w 869"/>
                <a:gd name="T29" fmla="*/ 576 h 868"/>
                <a:gd name="T30" fmla="*/ 736 w 869"/>
                <a:gd name="T31" fmla="*/ 567 h 868"/>
                <a:gd name="T32" fmla="*/ 869 w 869"/>
                <a:gd name="T33" fmla="*/ 434 h 868"/>
                <a:gd name="T34" fmla="*/ 868 w 869"/>
                <a:gd name="T35" fmla="*/ 434 h 868"/>
                <a:gd name="T36" fmla="*/ 737 w 869"/>
                <a:gd name="T37" fmla="*/ 302 h 868"/>
                <a:gd name="T38" fmla="*/ 721 w 869"/>
                <a:gd name="T39" fmla="*/ 287 h 868"/>
                <a:gd name="T40" fmla="*/ 721 w 869"/>
                <a:gd name="T41" fmla="*/ 287 h 868"/>
                <a:gd name="T42" fmla="*/ 659 w 869"/>
                <a:gd name="T43" fmla="*/ 275 h 868"/>
                <a:gd name="T44" fmla="*/ 619 w 869"/>
                <a:gd name="T45" fmla="*/ 370 h 868"/>
                <a:gd name="T46" fmla="*/ 498 w 869"/>
                <a:gd name="T47" fmla="*/ 249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9" h="868">
                  <a:moveTo>
                    <a:pt x="498" y="249"/>
                  </a:moveTo>
                  <a:cubicBezTo>
                    <a:pt x="530" y="206"/>
                    <a:pt x="555" y="224"/>
                    <a:pt x="593" y="209"/>
                  </a:cubicBezTo>
                  <a:cubicBezTo>
                    <a:pt x="613" y="202"/>
                    <a:pt x="614" y="179"/>
                    <a:pt x="566" y="132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254" y="180"/>
                    <a:pt x="231" y="180"/>
                    <a:pt x="223" y="159"/>
                  </a:cubicBezTo>
                  <a:cubicBezTo>
                    <a:pt x="209" y="121"/>
                    <a:pt x="227" y="96"/>
                    <a:pt x="184" y="65"/>
                  </a:cubicBezTo>
                  <a:cubicBezTo>
                    <a:pt x="111" y="11"/>
                    <a:pt x="9" y="113"/>
                    <a:pt x="63" y="187"/>
                  </a:cubicBezTo>
                  <a:cubicBezTo>
                    <a:pt x="94" y="230"/>
                    <a:pt x="119" y="211"/>
                    <a:pt x="157" y="226"/>
                  </a:cubicBezTo>
                  <a:cubicBezTo>
                    <a:pt x="178" y="233"/>
                    <a:pt x="178" y="256"/>
                    <a:pt x="130" y="30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434" y="868"/>
                    <a:pt x="434" y="868"/>
                    <a:pt x="434" y="868"/>
                  </a:cubicBezTo>
                  <a:cubicBezTo>
                    <a:pt x="574" y="728"/>
                    <a:pt x="574" y="728"/>
                    <a:pt x="574" y="728"/>
                  </a:cubicBezTo>
                  <a:cubicBezTo>
                    <a:pt x="606" y="696"/>
                    <a:pt x="606" y="696"/>
                    <a:pt x="606" y="696"/>
                  </a:cubicBezTo>
                  <a:cubicBezTo>
                    <a:pt x="726" y="576"/>
                    <a:pt x="726" y="576"/>
                    <a:pt x="726" y="576"/>
                  </a:cubicBezTo>
                  <a:cubicBezTo>
                    <a:pt x="729" y="573"/>
                    <a:pt x="733" y="570"/>
                    <a:pt x="736" y="567"/>
                  </a:cubicBezTo>
                  <a:cubicBezTo>
                    <a:pt x="869" y="434"/>
                    <a:pt x="869" y="434"/>
                    <a:pt x="869" y="434"/>
                  </a:cubicBezTo>
                  <a:cubicBezTo>
                    <a:pt x="868" y="434"/>
                    <a:pt x="868" y="434"/>
                    <a:pt x="868" y="434"/>
                  </a:cubicBezTo>
                  <a:cubicBezTo>
                    <a:pt x="737" y="302"/>
                    <a:pt x="737" y="302"/>
                    <a:pt x="737" y="302"/>
                  </a:cubicBezTo>
                  <a:cubicBezTo>
                    <a:pt x="721" y="287"/>
                    <a:pt x="721" y="287"/>
                    <a:pt x="721" y="287"/>
                  </a:cubicBezTo>
                  <a:cubicBezTo>
                    <a:pt x="721" y="287"/>
                    <a:pt x="721" y="287"/>
                    <a:pt x="721" y="287"/>
                  </a:cubicBezTo>
                  <a:cubicBezTo>
                    <a:pt x="684" y="255"/>
                    <a:pt x="666" y="257"/>
                    <a:pt x="659" y="275"/>
                  </a:cubicBezTo>
                  <a:cubicBezTo>
                    <a:pt x="644" y="314"/>
                    <a:pt x="662" y="339"/>
                    <a:pt x="619" y="370"/>
                  </a:cubicBezTo>
                  <a:cubicBezTo>
                    <a:pt x="546" y="424"/>
                    <a:pt x="444" y="323"/>
                    <a:pt x="498" y="249"/>
                  </a:cubicBezTo>
                  <a:close/>
                </a:path>
              </a:pathLst>
            </a:custGeom>
            <a:solidFill>
              <a:srgbClr val="F2784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99" tIns="60949" rIns="121899" bIns="60949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30" name="Rectangle 29"/>
            <p:cNvSpPr/>
            <p:nvPr>
              <p:custDataLst>
                <p:tags r:id="rId6"/>
              </p:custDataLst>
            </p:nvPr>
          </p:nvSpPr>
          <p:spPr>
            <a:xfrm>
              <a:off x="1176105" y="2598595"/>
              <a:ext cx="691313" cy="369310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SVA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7"/>
              </p:custDataLst>
            </p:nvPr>
          </p:nvSpPr>
          <p:spPr>
            <a:xfrm>
              <a:off x="2044925" y="3718744"/>
              <a:ext cx="691313" cy="369310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KMP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8"/>
              </p:custDataLst>
            </p:nvPr>
          </p:nvSpPr>
          <p:spPr>
            <a:xfrm>
              <a:off x="914400" y="4352192"/>
              <a:ext cx="1113366" cy="615531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marL="61913" lvl="1" indent="166688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PSI   Initiation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9"/>
              </p:custDataLst>
            </p:nvPr>
          </p:nvSpPr>
          <p:spPr>
            <a:xfrm>
              <a:off x="224333" y="3597604"/>
              <a:ext cx="691313" cy="369310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CE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sp>
        <p:nvSpPr>
          <p:cNvPr id="34" name="Rectangle 33"/>
          <p:cNvSpPr/>
          <p:nvPr>
            <p:custDataLst>
              <p:tags r:id="rId3"/>
            </p:custDataLst>
          </p:nvPr>
        </p:nvSpPr>
        <p:spPr>
          <a:xfrm>
            <a:off x="3200401" y="3329248"/>
            <a:ext cx="5693310" cy="86175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36D7B7"/>
                </a:solidFill>
                <a:latin typeface="Candara" panose="020E0502030303020204" pitchFamily="34" charset="0"/>
              </a:rPr>
              <a:t>KMP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6D7B7"/>
                </a:solidFill>
                <a:latin typeface="Candara" panose="020E0502030303020204" pitchFamily="34" charset="0"/>
              </a:rPr>
              <a:t>Ensure </a:t>
            </a:r>
            <a:r>
              <a:rPr lang="en-US" sz="1600" dirty="0">
                <a:solidFill>
                  <a:srgbClr val="36D7B7"/>
                </a:solidFill>
                <a:latin typeface="Candara" panose="020E0502030303020204" pitchFamily="34" charset="0"/>
              </a:rPr>
              <a:t>KMP PCL at level of FCL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6D7B7"/>
                </a:solidFill>
                <a:latin typeface="Candara" panose="020E0502030303020204" pitchFamily="34" charset="0"/>
              </a:rPr>
              <a:t>Notify IS Rep of KMP changes</a:t>
            </a:r>
          </a:p>
        </p:txBody>
      </p:sp>
      <p:sp>
        <p:nvSpPr>
          <p:cNvPr id="35" name="Rectangle 34"/>
          <p:cNvSpPr/>
          <p:nvPr>
            <p:custDataLst>
              <p:tags r:id="rId4"/>
            </p:custDataLst>
          </p:nvPr>
        </p:nvSpPr>
        <p:spPr>
          <a:xfrm>
            <a:off x="3200400" y="4419600"/>
            <a:ext cx="5693311" cy="135419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F2784B"/>
                </a:solidFill>
                <a:latin typeface="Candara" panose="020E0502030303020204" pitchFamily="34" charset="0"/>
              </a:rPr>
              <a:t>PSI Initiation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2784B"/>
                </a:solidFill>
                <a:latin typeface="Candara" panose="020E0502030303020204" pitchFamily="34" charset="0"/>
              </a:rPr>
              <a:t>Keep </a:t>
            </a:r>
            <a:r>
              <a:rPr lang="en-US" sz="1600" dirty="0">
                <a:solidFill>
                  <a:srgbClr val="F2784B"/>
                </a:solidFill>
                <a:latin typeface="Candara" panose="020E0502030303020204" pitchFamily="34" charset="0"/>
              </a:rPr>
              <a:t>PSI requests to a minimum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784B"/>
                </a:solidFill>
                <a:latin typeface="Candara" panose="020E0502030303020204" pitchFamily="34" charset="0"/>
              </a:rPr>
              <a:t>Submit e-QIP as soon as completed - IRTPA initiate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784B"/>
                </a:solidFill>
                <a:latin typeface="Candara" panose="020E0502030303020204" pitchFamily="34" charset="0"/>
              </a:rPr>
              <a:t>Submit electronic fingerprints when submitting e-QIP</a:t>
            </a:r>
          </a:p>
        </p:txBody>
      </p: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3200401" y="5715000"/>
            <a:ext cx="5693310" cy="86175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19B5FE"/>
                </a:solidFill>
                <a:latin typeface="Candara" panose="020E0502030303020204" pitchFamily="34" charset="0"/>
              </a:rPr>
              <a:t>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B5FE"/>
                </a:solidFill>
                <a:latin typeface="Candara" panose="020E0502030303020204" pitchFamily="34" charset="0"/>
              </a:rPr>
              <a:t>Security </a:t>
            </a:r>
            <a:r>
              <a:rPr lang="en-US" sz="1600" dirty="0">
                <a:solidFill>
                  <a:srgbClr val="19B5FE"/>
                </a:solidFill>
                <a:latin typeface="Candara" panose="020E0502030303020204" pitchFamily="34" charset="0"/>
              </a:rPr>
              <a:t>Training on Self Reporting and Submitting Incident Reports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6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1068</Words>
  <Application>Microsoft Office PowerPoint</Application>
  <PresentationFormat>On-screen Show (4:3)</PresentationFormat>
  <Paragraphs>255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Arabic Typesetting</vt:lpstr>
      <vt:lpstr>Arial</vt:lpstr>
      <vt:lpstr>Calibri</vt:lpstr>
      <vt:lpstr>Cambria</vt:lpstr>
      <vt:lpstr>Candara</vt:lpstr>
      <vt:lpstr>Gill Sans MT</vt:lpstr>
      <vt:lpstr>Office Theme</vt:lpstr>
      <vt:lpstr>think-cell Slide</vt:lpstr>
      <vt:lpstr>Personnel Security Update January 2016</vt:lpstr>
      <vt:lpstr>National Industrial Security Program </vt:lpstr>
      <vt:lpstr>DSS Top Priorities</vt:lpstr>
      <vt:lpstr>Influencing the Way Ahead</vt:lpstr>
      <vt:lpstr>Functions of the PSMO-I</vt:lpstr>
      <vt:lpstr>NISP PCL Report Card Dec 2015</vt:lpstr>
      <vt:lpstr>Incident Reporting Dec 2015</vt:lpstr>
      <vt:lpstr>Facility Security Officer (FSO) Role</vt:lpstr>
      <vt:lpstr> FSO Effectiveness</vt:lpstr>
      <vt:lpstr>OPM Cybersecurity Breach</vt:lpstr>
      <vt:lpstr>Tier 3/3R Implementation</vt:lpstr>
      <vt:lpstr>Click to Sign (e-QIP)</vt:lpstr>
      <vt:lpstr>Click to Sign (e-QIP and JPAS)</vt:lpstr>
      <vt:lpstr>For Further Assistance…</vt:lpstr>
      <vt:lpstr>Modes of Communication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Zaakia, CIV, DSS</dc:creator>
  <cp:lastModifiedBy>Gerri Leviston</cp:lastModifiedBy>
  <cp:revision>57</cp:revision>
  <dcterms:created xsi:type="dcterms:W3CDTF">2015-10-21T12:52:35Z</dcterms:created>
  <dcterms:modified xsi:type="dcterms:W3CDTF">2016-01-21T16:45:46Z</dcterms:modified>
</cp:coreProperties>
</file>